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s/slide21.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65.xml" ContentType="application/vnd.openxmlformats-officedocument.presentationml.slide+xml"/>
  <Override PartName="/ppt/slides/slide64.xml" ContentType="application/vnd.openxmlformats-officedocument.presentationml.slide+xml"/>
  <Override PartName="/ppt/slides/slide63.xml" ContentType="application/vnd.openxmlformats-officedocument.presentationml.slide+xml"/>
  <Override PartName="/ppt/slides/slide62.xml" ContentType="application/vnd.openxmlformats-officedocument.presentationml.slide+xml"/>
  <Override PartName="/ppt/slides/slide61.xml" ContentType="application/vnd.openxmlformats-officedocument.presentationml.slide+xml"/>
  <Override PartName="/ppt/slides/slide60.xml" ContentType="application/vnd.openxmlformats-officedocument.presentationml.slide+xml"/>
  <Override PartName="/ppt/slides/slide59.xml" ContentType="application/vnd.openxmlformats-officedocument.presentationml.slide+xml"/>
  <Override PartName="/ppt/slides/slide58.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20.xml" ContentType="application/vnd.openxmlformats-officedocument.presentationml.slide+xml"/>
  <Override PartName="/ppt/slides/slide67.xml" ContentType="application/vnd.openxmlformats-officedocument.presentationml.slide+xml"/>
  <Override PartName="/ppt/slides/slide69.xml" ContentType="application/vnd.openxmlformats-officedocument.presentationml.slide+xml"/>
  <Override PartName="/ppt/slides/slide10.xml" ContentType="application/vnd.openxmlformats-officedocument.presentationml.slide+xml"/>
  <Override PartName="/ppt/slides/slide68.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16.xml" ContentType="application/vnd.openxmlformats-officedocument.presentationml.slide+xml"/>
  <Override PartName="/ppt/slides/slide11.xml" ContentType="application/vnd.openxmlformats-officedocument.presentationml.slide+xml"/>
  <Override PartName="/ppt/slides/slide18.xml" ContentType="application/vnd.openxmlformats-officedocument.presentationml.slide+xml"/>
  <Override PartName="/ppt/slides/slide75.xml" ContentType="application/vnd.openxmlformats-officedocument.presentationml.slide+xml"/>
  <Override PartName="/ppt/slides/slide74.xml" ContentType="application/vnd.openxmlformats-officedocument.presentationml.slide+xml"/>
  <Override PartName="/ppt/slides/slide73.xml" ContentType="application/vnd.openxmlformats-officedocument.presentationml.slide+xml"/>
  <Override PartName="/ppt/slides/slide72.xml" ContentType="application/vnd.openxmlformats-officedocument.presentationml.slide+xml"/>
  <Override PartName="/ppt/slides/slide17.xml" ContentType="application/vnd.openxmlformats-officedocument.presentationml.slide+xml"/>
  <Override PartName="/ppt/slides/slide70.xml" ContentType="application/vnd.openxmlformats-officedocument.presentationml.slide+xml"/>
  <Override PartName="/ppt/slides/slide76.xml" ContentType="application/vnd.openxmlformats-officedocument.presentationml.slide+xml"/>
  <Override PartName="/ppt/slides/slide71.xml" ContentType="application/vnd.openxmlformats-officedocument.presentationml.slide+xml"/>
  <Override PartName="/ppt/slides/slide78.xml" ContentType="application/vnd.openxmlformats-officedocument.presentationml.slide+xml"/>
  <Override PartName="/ppt/slides/slide19.xml" ContentType="application/vnd.openxmlformats-officedocument.presentationml.slide+xml"/>
  <Override PartName="/ppt/slides/slide83.xml" ContentType="application/vnd.openxmlformats-officedocument.presentationml.slide+xml"/>
  <Override PartName="/ppt/slides/slide82.xml" ContentType="application/vnd.openxmlformats-officedocument.presentationml.slide+xml"/>
  <Override PartName="/ppt/slides/slide77.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79.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slideLayouts/slideLayout10.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notesMasterIdLst>
    <p:notesMasterId r:id="rId85"/>
  </p:notesMasterIdLst>
  <p:sldIdLst>
    <p:sldId id="257" r:id="rId2"/>
    <p:sldId id="268" r:id="rId3"/>
    <p:sldId id="258" r:id="rId4"/>
    <p:sldId id="259" r:id="rId5"/>
    <p:sldId id="260" r:id="rId6"/>
    <p:sldId id="261" r:id="rId7"/>
    <p:sldId id="262" r:id="rId8"/>
    <p:sldId id="263" r:id="rId9"/>
    <p:sldId id="264" r:id="rId10"/>
    <p:sldId id="265" r:id="rId11"/>
    <p:sldId id="266" r:id="rId12"/>
    <p:sldId id="267" r:id="rId13"/>
    <p:sldId id="270" r:id="rId14"/>
    <p:sldId id="271" r:id="rId15"/>
    <p:sldId id="286" r:id="rId16"/>
    <p:sldId id="272" r:id="rId17"/>
    <p:sldId id="273" r:id="rId18"/>
    <p:sldId id="274" r:id="rId19"/>
    <p:sldId id="275" r:id="rId20"/>
    <p:sldId id="276" r:id="rId21"/>
    <p:sldId id="277" r:id="rId22"/>
    <p:sldId id="278" r:id="rId23"/>
    <p:sldId id="279" r:id="rId24"/>
    <p:sldId id="282" r:id="rId25"/>
    <p:sldId id="280" r:id="rId26"/>
    <p:sldId id="283" r:id="rId27"/>
    <p:sldId id="284" r:id="rId28"/>
    <p:sldId id="285" r:id="rId29"/>
    <p:sldId id="287" r:id="rId30"/>
    <p:sldId id="288" r:id="rId31"/>
    <p:sldId id="290" r:id="rId32"/>
    <p:sldId id="335" r:id="rId33"/>
    <p:sldId id="336" r:id="rId34"/>
    <p:sldId id="337" r:id="rId35"/>
    <p:sldId id="338" r:id="rId36"/>
    <p:sldId id="339" r:id="rId37"/>
    <p:sldId id="340" r:id="rId38"/>
    <p:sldId id="341" r:id="rId39"/>
    <p:sldId id="342" r:id="rId40"/>
    <p:sldId id="312" r:id="rId41"/>
    <p:sldId id="313" r:id="rId42"/>
    <p:sldId id="314" r:id="rId43"/>
    <p:sldId id="315" r:id="rId44"/>
    <p:sldId id="316" r:id="rId45"/>
    <p:sldId id="317" r:id="rId46"/>
    <p:sldId id="318" r:id="rId47"/>
    <p:sldId id="319" r:id="rId48"/>
    <p:sldId id="320" r:id="rId49"/>
    <p:sldId id="321" r:id="rId50"/>
    <p:sldId id="322" r:id="rId51"/>
    <p:sldId id="323" r:id="rId52"/>
    <p:sldId id="324" r:id="rId53"/>
    <p:sldId id="325" r:id="rId54"/>
    <p:sldId id="326" r:id="rId55"/>
    <p:sldId id="327" r:id="rId56"/>
    <p:sldId id="328" r:id="rId57"/>
    <p:sldId id="329" r:id="rId58"/>
    <p:sldId id="330" r:id="rId59"/>
    <p:sldId id="331" r:id="rId60"/>
    <p:sldId id="332" r:id="rId61"/>
    <p:sldId id="333" r:id="rId62"/>
    <p:sldId id="334" r:id="rId63"/>
    <p:sldId id="291" r:id="rId64"/>
    <p:sldId id="292" r:id="rId65"/>
    <p:sldId id="293" r:id="rId66"/>
    <p:sldId id="294" r:id="rId67"/>
    <p:sldId id="295" r:id="rId68"/>
    <p:sldId id="296" r:id="rId69"/>
    <p:sldId id="297" r:id="rId70"/>
    <p:sldId id="298" r:id="rId71"/>
    <p:sldId id="299" r:id="rId72"/>
    <p:sldId id="300" r:id="rId73"/>
    <p:sldId id="301" r:id="rId74"/>
    <p:sldId id="302" r:id="rId75"/>
    <p:sldId id="303" r:id="rId76"/>
    <p:sldId id="304" r:id="rId77"/>
    <p:sldId id="305" r:id="rId78"/>
    <p:sldId id="306" r:id="rId79"/>
    <p:sldId id="307" r:id="rId80"/>
    <p:sldId id="308" r:id="rId81"/>
    <p:sldId id="309" r:id="rId82"/>
    <p:sldId id="310" r:id="rId83"/>
    <p:sldId id="311" r:id="rId8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88" autoAdjust="0"/>
    <p:restoredTop sz="94181"/>
  </p:normalViewPr>
  <p:slideViewPr>
    <p:cSldViewPr snapToGrid="0">
      <p:cViewPr>
        <p:scale>
          <a:sx n="70" d="100"/>
          <a:sy n="70" d="100"/>
        </p:scale>
        <p:origin x="1590" y="6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customXml" Target="../customXml/item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91"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customXml" Target="../customXml/item3.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jpeg>
</file>

<file path=ppt/media/image4.tiff>
</file>

<file path=ppt/media/image5.tiff>
</file>

<file path=ppt/media/image6.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973DF5-469D-49FC-9ED1-287F749F8210}" type="datetimeFigureOut">
              <a:rPr lang="en-US" smtClean="0"/>
              <a:t>3/13/2019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214946-5DEB-4520-87D7-986F2B7EF31A}" type="slidenum">
              <a:rPr lang="en-US" smtClean="0"/>
              <a:t>‹#›</a:t>
            </a:fld>
            <a:endParaRPr lang="en-US"/>
          </a:p>
        </p:txBody>
      </p:sp>
    </p:spTree>
    <p:extLst>
      <p:ext uri="{BB962C8B-B14F-4D97-AF65-F5344CB8AC3E}">
        <p14:creationId xmlns:p14="http://schemas.microsoft.com/office/powerpoint/2010/main" val="30881243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5214946-5DEB-4520-87D7-986F2B7EF31A}" type="slidenum">
              <a:rPr lang="en-US" smtClean="0"/>
              <a:t>1</a:t>
            </a:fld>
            <a:endParaRPr lang="en-US"/>
          </a:p>
        </p:txBody>
      </p:sp>
    </p:spTree>
    <p:extLst>
      <p:ext uri="{BB962C8B-B14F-4D97-AF65-F5344CB8AC3E}">
        <p14:creationId xmlns:p14="http://schemas.microsoft.com/office/powerpoint/2010/main" val="40550480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7FC2266F-B39C-4398-AAAC-802EBE9F9110}" type="datetime1">
              <a:rPr lang="en-US" smtClean="0"/>
              <a:t>3/13/2019</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7C3E8C3F-1970-4A06-BE05-C83E6BE5ED6F}" type="slidenum">
              <a:rPr lang="en-US" smtClean="0"/>
              <a:pPr/>
              <a:t>‹#›</a:t>
            </a:fld>
            <a:endParaRPr lang="en-US"/>
          </a:p>
        </p:txBody>
      </p:sp>
      <p:sp>
        <p:nvSpPr>
          <p:cNvPr id="7" name="Rectangle 6"/>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F3F12F5-3BE3-411A-B7AF-5DDE6BB9AC71}" type="datetime1">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3E8C3F-1970-4A06-BE05-C83E6BE5ED6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8B4358C-833A-4363-8503-598322DA125B}" type="datetime1">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3E8C3F-1970-4A06-BE05-C83E6BE5ED6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36263A80-7504-4D3C-83A1-5FCDD52D04AB}" type="datetime1">
              <a:rPr lang="en-US" smtClean="0"/>
              <a:t>3/13/2019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3E8C3F-1970-4A06-BE05-C83E6BE5ED6F}" type="slidenum">
              <a:rPr lang="en-US" smtClean="0"/>
              <a:pPr/>
              <a:t>‹#›</a:t>
            </a:fld>
            <a:endParaRPr lang="en-US"/>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AC4F1568-F850-4E7F-95F1-5EB5D773DEBA}" type="datetime1">
              <a:rPr lang="en-US" smtClean="0"/>
              <a:t>3/13/2019</a:t>
            </a:fld>
            <a:endParaRPr lang="en-US"/>
          </a:p>
        </p:txBody>
      </p:sp>
      <p:sp>
        <p:nvSpPr>
          <p:cNvPr id="5" name="Footer Placeholder 4"/>
          <p:cNvSpPr>
            <a:spLocks noGrp="1"/>
          </p:cNvSpPr>
          <p:nvPr>
            <p:ph type="ftr" sz="quarter" idx="11"/>
          </p:nvPr>
        </p:nvSpPr>
        <p:spPr>
          <a:xfrm>
            <a:off x="800100" y="6172200"/>
            <a:ext cx="4000500" cy="457200"/>
          </a:xfrm>
        </p:spPr>
        <p:txBody>
          <a:bodyPr/>
          <a:lstStyle/>
          <a:p>
            <a:endParaRPr lang="en-US"/>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7C3E8C3F-1970-4A06-BE05-C83E6BE5ED6F}"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7F72D367-9D14-4E1A-AFD0-3EE5047B344D}" type="datetime1">
              <a:rPr lang="en-US" smtClean="0"/>
              <a:t>3/13/2019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3E8C3F-1970-4A06-BE05-C83E6BE5ED6F}" type="slidenum">
              <a:rPr lang="en-US" smtClean="0"/>
              <a:pPr/>
              <a:t>‹#›</a:t>
            </a:fld>
            <a:endParaRPr lang="en-US"/>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BBD87DD6-249C-4165-897A-7F46623D7E03}" type="datetime1">
              <a:rPr lang="en-US" smtClean="0"/>
              <a:t>3/13/2019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3E8C3F-1970-4A06-BE05-C83E6BE5ED6F}" type="slidenum">
              <a:rPr lang="en-US" smtClean="0"/>
              <a:pPr/>
              <a:t>‹#›</a:t>
            </a:fld>
            <a:endParaRPr lang="en-US"/>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E4C32DB7-0A2E-4F36-8B5F-6B2C4A81CEC4}" type="datetime1">
              <a:rPr lang="en-US" smtClean="0"/>
              <a:t>3/13/2019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3E8C3F-1970-4A06-BE05-C83E6BE5ED6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A17E5A-B4BC-4B20-BB93-AD652E631406}" type="datetime1">
              <a:rPr lang="en-US" smtClean="0"/>
              <a:t>3/13/2019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3E8C3F-1970-4A06-BE05-C83E6BE5ED6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110BBB68-4746-4FA9-8ABB-A19F50E50C13}" type="datetime1">
              <a:rPr lang="en-US" smtClean="0"/>
              <a:t>3/13/2019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3E8C3F-1970-4A06-BE05-C83E6BE5ED6F}" type="slidenum">
              <a:rPr lang="en-US" smtClean="0"/>
              <a:pPr/>
              <a:t>‹#›</a:t>
            </a:fld>
            <a:endParaRPr lang="en-US"/>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6050F151-6526-4EA5-9235-969054C7F2B8}" type="datetime1">
              <a:rPr lang="en-US" smtClean="0"/>
              <a:t>3/13/2019</a:t>
            </a:fld>
            <a:endParaRPr lang="en-US"/>
          </a:p>
        </p:txBody>
      </p:sp>
      <p:sp>
        <p:nvSpPr>
          <p:cNvPr id="6" name="Footer Placeholder 5"/>
          <p:cNvSpPr>
            <a:spLocks noGrp="1"/>
          </p:cNvSpPr>
          <p:nvPr>
            <p:ph type="ftr" sz="quarter" idx="11"/>
          </p:nvPr>
        </p:nvSpPr>
        <p:spPr>
          <a:xfrm>
            <a:off x="914400" y="6172200"/>
            <a:ext cx="3886200" cy="457200"/>
          </a:xfrm>
        </p:spPr>
        <p:txBody>
          <a:bodyPr/>
          <a:lstStyle/>
          <a:p>
            <a:endParaRPr lang="en-US"/>
          </a:p>
        </p:txBody>
      </p:sp>
      <p:sp>
        <p:nvSpPr>
          <p:cNvPr id="7" name="Slide Number Placeholder 6"/>
          <p:cNvSpPr>
            <a:spLocks noGrp="1"/>
          </p:cNvSpPr>
          <p:nvPr>
            <p:ph type="sldNum" sz="quarter" idx="12"/>
          </p:nvPr>
        </p:nvSpPr>
        <p:spPr>
          <a:xfrm>
            <a:off x="146304" y="6208776"/>
            <a:ext cx="457200" cy="457200"/>
          </a:xfrm>
        </p:spPr>
        <p:txBody>
          <a:bodyPr/>
          <a:lstStyle/>
          <a:p>
            <a:fld id="{7C3E8C3F-1970-4A06-BE05-C83E6BE5ED6F}" type="slidenum">
              <a:rPr lang="en-US" smtClean="0"/>
              <a:pPr/>
              <a:t>‹#›</a:t>
            </a:fld>
            <a:endParaRPr lang="en-US"/>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06BD007A-32D3-4D74-8599-7FD677F2D73D}" type="datetime1">
              <a:rPr lang="en-US" smtClean="0"/>
              <a:t>3/13/2019</a:t>
            </a:fld>
            <a:endParaRPr lang="en-US"/>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7C3E8C3F-1970-4A06-BE05-C83E6BE5ED6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Lst>
  <p:hf hdr="0" ft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8715" y="710536"/>
            <a:ext cx="7543800" cy="637692"/>
          </a:xfrm>
        </p:spPr>
        <p:txBody>
          <a:bodyPr>
            <a:normAutofit fontScale="90000"/>
          </a:bodyPr>
          <a:lstStyle/>
          <a:p>
            <a:pPr algn="ctr"/>
            <a:r>
              <a:rPr lang="en-US" u="sng" dirty="0">
                <a:solidFill>
                  <a:srgbClr val="C00000"/>
                </a:solidFill>
              </a:rPr>
              <a:t>Unit 4</a:t>
            </a:r>
          </a:p>
        </p:txBody>
      </p:sp>
      <p:sp>
        <p:nvSpPr>
          <p:cNvPr id="3" name="Content Placeholder 2"/>
          <p:cNvSpPr>
            <a:spLocks noGrp="1"/>
          </p:cNvSpPr>
          <p:nvPr>
            <p:ph sz="quarter" idx="1"/>
          </p:nvPr>
        </p:nvSpPr>
        <p:spPr>
          <a:xfrm>
            <a:off x="638715" y="1607536"/>
            <a:ext cx="7543800" cy="2995777"/>
          </a:xfrm>
        </p:spPr>
        <p:txBody>
          <a:bodyPr>
            <a:noAutofit/>
          </a:bodyPr>
          <a:lstStyle/>
          <a:p>
            <a:pPr algn="ctr">
              <a:lnSpc>
                <a:spcPct val="150000"/>
              </a:lnSpc>
              <a:buFont typeface="Wingdings" panose="05000000000000000000" pitchFamily="2" charset="2"/>
              <a:buChar char="Ø"/>
            </a:pPr>
            <a:r>
              <a:rPr lang="en-US" sz="2400" dirty="0">
                <a:solidFill>
                  <a:srgbClr val="FF0000"/>
                </a:solidFill>
              </a:rPr>
              <a:t>Choosing location and layout, </a:t>
            </a:r>
          </a:p>
          <a:p>
            <a:pPr algn="ctr">
              <a:lnSpc>
                <a:spcPct val="150000"/>
              </a:lnSpc>
              <a:buFont typeface="Wingdings" panose="05000000000000000000" pitchFamily="2" charset="2"/>
              <a:buChar char="Ø"/>
            </a:pPr>
            <a:r>
              <a:rPr lang="en-US" sz="2400" dirty="0">
                <a:solidFill>
                  <a:srgbClr val="FF0000"/>
                </a:solidFill>
              </a:rPr>
              <a:t>Issues related to Selection of layout. </a:t>
            </a:r>
          </a:p>
          <a:p>
            <a:pPr algn="ctr">
              <a:lnSpc>
                <a:spcPct val="150000"/>
              </a:lnSpc>
              <a:buFont typeface="Wingdings" panose="05000000000000000000" pitchFamily="2" charset="2"/>
              <a:buChar char="Ø"/>
            </a:pPr>
            <a:r>
              <a:rPr lang="en-US" sz="2400" dirty="0"/>
              <a:t>Production and </a:t>
            </a:r>
            <a:r>
              <a:rPr lang="en-US" sz="2400" dirty="0">
                <a:solidFill>
                  <a:srgbClr val="FF0000"/>
                </a:solidFill>
              </a:rPr>
              <a:t>Marketing Management</a:t>
            </a:r>
            <a:r>
              <a:rPr lang="en-US" sz="2400" dirty="0"/>
              <a:t>, </a:t>
            </a:r>
          </a:p>
          <a:p>
            <a:pPr algn="ctr">
              <a:lnSpc>
                <a:spcPct val="150000"/>
              </a:lnSpc>
              <a:buFont typeface="Wingdings" panose="05000000000000000000" pitchFamily="2" charset="2"/>
              <a:buChar char="Ø"/>
            </a:pPr>
            <a:r>
              <a:rPr lang="en-US" sz="2400" dirty="0">
                <a:solidFill>
                  <a:srgbClr val="FF0000"/>
                </a:solidFill>
              </a:rPr>
              <a:t>Selection of production Techniques, plant utilization and maintenance </a:t>
            </a:r>
          </a:p>
        </p:txBody>
      </p:sp>
      <p:sp>
        <p:nvSpPr>
          <p:cNvPr id="4" name="Slide Number Placeholder 3"/>
          <p:cNvSpPr>
            <a:spLocks noGrp="1"/>
          </p:cNvSpPr>
          <p:nvPr>
            <p:ph type="sldNum" sz="quarter" idx="12"/>
          </p:nvPr>
        </p:nvSpPr>
        <p:spPr/>
        <p:txBody>
          <a:bodyPr/>
          <a:lstStyle/>
          <a:p>
            <a:fld id="{7C3E8C3F-1970-4A06-BE05-C83E6BE5ED6F}" type="slidenum">
              <a:rPr lang="en-US" smtClean="0"/>
              <a:pPr/>
              <a:t>1</a:t>
            </a:fld>
            <a:endParaRPr lang="en-US"/>
          </a:p>
        </p:txBody>
      </p:sp>
    </p:spTree>
    <p:extLst>
      <p:ext uri="{BB962C8B-B14F-4D97-AF65-F5344CB8AC3E}">
        <p14:creationId xmlns:p14="http://schemas.microsoft.com/office/powerpoint/2010/main" val="22387372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a:buNone/>
            </a:pPr>
            <a:r>
              <a:rPr lang="en-US" b="1" u="sng" dirty="0"/>
              <a:t>6. Environmental impact, and waste disposal</a:t>
            </a:r>
          </a:p>
          <a:p>
            <a:r>
              <a:rPr lang="en-US" dirty="0"/>
              <a:t>All industrial processes produce waste products, and full consideration must be given to the difficulties and coat of their disposal.</a:t>
            </a:r>
          </a:p>
          <a:p>
            <a:r>
              <a:rPr lang="en-US" dirty="0"/>
              <a:t>The disposal of toxic and harmful effluents will be covered by local regulations, and the appropriate authorities must be consulted during the initial site survey to determine the standards that must be met.</a:t>
            </a:r>
          </a:p>
          <a:p>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10</a:t>
            </a:fld>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914400" y="646043"/>
            <a:ext cx="7772400" cy="5373757"/>
          </a:xfrm>
        </p:spPr>
        <p:txBody>
          <a:bodyPr>
            <a:normAutofit/>
          </a:bodyPr>
          <a:lstStyle/>
          <a:p>
            <a:pPr>
              <a:buNone/>
            </a:pPr>
            <a:r>
              <a:rPr lang="en-US" b="1" u="sng" dirty="0"/>
              <a:t>7. Local Community Considerations</a:t>
            </a:r>
          </a:p>
          <a:p>
            <a:r>
              <a:rPr lang="en-US" dirty="0"/>
              <a:t>The proposed plant must fit in with and be acceptable to the local community. </a:t>
            </a:r>
          </a:p>
          <a:p>
            <a:r>
              <a:rPr lang="en-US" dirty="0"/>
              <a:t>Full consideration must be given to the safe location of the plant so that it does not impose a significant additional risk to the community. </a:t>
            </a:r>
          </a:p>
          <a:p>
            <a:r>
              <a:rPr lang="en-US" dirty="0"/>
              <a:t>Land (site considerations)sufficient suitable land must be available for the proposed plant and future expansion. The land should be ideally flat, well drained and have load-bearing characteristics. </a:t>
            </a:r>
          </a:p>
          <a:p>
            <a:r>
              <a:rPr lang="en-US" dirty="0"/>
              <a:t>A full site evaluation should be made to determine the need for piling or other foundations.</a:t>
            </a:r>
          </a:p>
          <a:p>
            <a:pPr>
              <a:buNone/>
            </a:pP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11</a:t>
            </a:fld>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509954" y="439615"/>
            <a:ext cx="8176846" cy="5580185"/>
          </a:xfrm>
        </p:spPr>
        <p:txBody>
          <a:bodyPr>
            <a:normAutofit lnSpcReduction="10000"/>
          </a:bodyPr>
          <a:lstStyle/>
          <a:p>
            <a:pPr>
              <a:buNone/>
            </a:pPr>
            <a:r>
              <a:rPr lang="en-US" b="1" u="sng" dirty="0"/>
              <a:t>8. Climate </a:t>
            </a:r>
          </a:p>
          <a:p>
            <a:r>
              <a:rPr lang="en-US" dirty="0"/>
              <a:t>Adverse climatic conditions at site will increase costs. </a:t>
            </a:r>
          </a:p>
          <a:p>
            <a:r>
              <a:rPr lang="en-US" dirty="0"/>
              <a:t>Abnormally low temperatures will require the provision of additional insulation and special heating for equipment and piping. </a:t>
            </a:r>
          </a:p>
          <a:p>
            <a:r>
              <a:rPr lang="en-US" dirty="0"/>
              <a:t>Stronger locations will be needed at locations subject to high wind loads or earthquakes.</a:t>
            </a:r>
          </a:p>
          <a:p>
            <a:pPr>
              <a:buNone/>
            </a:pPr>
            <a:r>
              <a:rPr lang="en-US" b="1" u="sng" dirty="0"/>
              <a:t>9. Political And Strategic Considerations</a:t>
            </a:r>
          </a:p>
          <a:p>
            <a:r>
              <a:rPr lang="en-US" dirty="0"/>
              <a:t>Capital grants, tax concessions, and other inducements are often given by governments to direct new investment to preferred locations; such as areas of high unemployment. </a:t>
            </a:r>
          </a:p>
          <a:p>
            <a:r>
              <a:rPr lang="en-US" dirty="0"/>
              <a:t>The availability of such grants can be the overriding consideration in site selection.</a:t>
            </a:r>
          </a:p>
          <a:p>
            <a:pPr marL="0" indent="0">
              <a:buNone/>
            </a:pPr>
            <a:endParaRPr lang="en-US" dirty="0"/>
          </a:p>
          <a:p>
            <a:pPr>
              <a:buNone/>
            </a:pP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12</a:t>
            </a:fld>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5A74F20-EBC7-1F43-A412-742EDDDCF465}"/>
              </a:ext>
            </a:extLst>
          </p:cNvPr>
          <p:cNvSpPr>
            <a:spLocks noGrp="1"/>
          </p:cNvSpPr>
          <p:nvPr>
            <p:ph type="title"/>
          </p:nvPr>
        </p:nvSpPr>
        <p:spPr/>
        <p:txBody>
          <a:bodyPr/>
          <a:lstStyle/>
          <a:p>
            <a:pPr algn="ctr"/>
            <a:r>
              <a:rPr lang="en-IN" dirty="0"/>
              <a:t>PLANT LAYOUT</a:t>
            </a:r>
            <a:endParaRPr lang="en-US" dirty="0"/>
          </a:p>
        </p:txBody>
      </p:sp>
      <p:sp>
        <p:nvSpPr>
          <p:cNvPr id="3" name="Content Placeholder 2">
            <a:extLst>
              <a:ext uri="{FF2B5EF4-FFF2-40B4-BE49-F238E27FC236}">
                <a16:creationId xmlns="" xmlns:a16="http://schemas.microsoft.com/office/drawing/2014/main" id="{26E17939-F79C-C54E-AD24-553255251432}"/>
              </a:ext>
            </a:extLst>
          </p:cNvPr>
          <p:cNvSpPr>
            <a:spLocks noGrp="1"/>
          </p:cNvSpPr>
          <p:nvPr>
            <p:ph sz="quarter" idx="1"/>
          </p:nvPr>
        </p:nvSpPr>
        <p:spPr>
          <a:xfrm>
            <a:off x="914400" y="1688122"/>
            <a:ext cx="7772400" cy="4331677"/>
          </a:xfrm>
        </p:spPr>
        <p:txBody>
          <a:bodyPr/>
          <a:lstStyle/>
          <a:p>
            <a:r>
              <a:rPr lang="en-IN" dirty="0"/>
              <a:t>A floor plan for determining and arranging the desired machinery and equipment of a plant. </a:t>
            </a:r>
          </a:p>
          <a:p>
            <a:r>
              <a:rPr lang="en-IN" dirty="0"/>
              <a:t>The types of plant layouts are: </a:t>
            </a:r>
          </a:p>
          <a:p>
            <a:pPr marL="0" indent="0">
              <a:buNone/>
            </a:pPr>
            <a:r>
              <a:rPr lang="en-IN" dirty="0"/>
              <a:t>1.Process Layout</a:t>
            </a:r>
            <a:br>
              <a:rPr lang="en-IN" dirty="0"/>
            </a:br>
            <a:r>
              <a:rPr lang="en-IN" dirty="0"/>
              <a:t>2.Product Layout</a:t>
            </a:r>
            <a:br>
              <a:rPr lang="en-IN" dirty="0"/>
            </a:br>
            <a:r>
              <a:rPr lang="en-IN" dirty="0"/>
              <a:t>3.Fixed position layout </a:t>
            </a:r>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13</a:t>
            </a:fld>
            <a:endParaRPr lang="en-US"/>
          </a:p>
        </p:txBody>
      </p:sp>
    </p:spTree>
    <p:extLst>
      <p:ext uri="{BB962C8B-B14F-4D97-AF65-F5344CB8AC3E}">
        <p14:creationId xmlns:p14="http://schemas.microsoft.com/office/powerpoint/2010/main" val="6168997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F89E74-D615-6E4A-B462-7A338853C779}"/>
              </a:ext>
            </a:extLst>
          </p:cNvPr>
          <p:cNvSpPr>
            <a:spLocks noGrp="1"/>
          </p:cNvSpPr>
          <p:nvPr>
            <p:ph type="title"/>
          </p:nvPr>
        </p:nvSpPr>
        <p:spPr>
          <a:xfrm>
            <a:off x="914400" y="274638"/>
            <a:ext cx="7772400" cy="762854"/>
          </a:xfrm>
        </p:spPr>
        <p:txBody>
          <a:bodyPr/>
          <a:lstStyle/>
          <a:p>
            <a:r>
              <a:rPr lang="en-US" dirty="0"/>
              <a:t>Factors for Selection of layout</a:t>
            </a:r>
          </a:p>
        </p:txBody>
      </p:sp>
      <p:sp>
        <p:nvSpPr>
          <p:cNvPr id="3" name="Content Placeholder 2">
            <a:extLst>
              <a:ext uri="{FF2B5EF4-FFF2-40B4-BE49-F238E27FC236}">
                <a16:creationId xmlns="" xmlns:a16="http://schemas.microsoft.com/office/drawing/2014/main" id="{84139CB3-F5B4-7D4E-A1BC-81D0AD03F225}"/>
              </a:ext>
            </a:extLst>
          </p:cNvPr>
          <p:cNvSpPr>
            <a:spLocks noGrp="1"/>
          </p:cNvSpPr>
          <p:nvPr>
            <p:ph sz="quarter" idx="1"/>
          </p:nvPr>
        </p:nvSpPr>
        <p:spPr/>
        <p:txBody>
          <a:bodyPr/>
          <a:lstStyle/>
          <a:p>
            <a:r>
              <a:rPr lang="en-IN" dirty="0"/>
              <a:t>Materials </a:t>
            </a:r>
          </a:p>
          <a:p>
            <a:r>
              <a:rPr lang="en-IN" dirty="0"/>
              <a:t>Product </a:t>
            </a:r>
          </a:p>
          <a:p>
            <a:r>
              <a:rPr lang="en-IN" dirty="0"/>
              <a:t>Labour </a:t>
            </a:r>
          </a:p>
          <a:p>
            <a:r>
              <a:rPr lang="en-IN" dirty="0"/>
              <a:t> Machinery </a:t>
            </a:r>
          </a:p>
          <a:p>
            <a:r>
              <a:rPr lang="en-IN" dirty="0"/>
              <a:t> Location </a:t>
            </a:r>
          </a:p>
          <a:p>
            <a:r>
              <a:rPr lang="en-IN" dirty="0"/>
              <a:t>Managerial policies</a:t>
            </a:r>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14</a:t>
            </a:fld>
            <a:endParaRPr lang="en-US"/>
          </a:p>
        </p:txBody>
      </p:sp>
    </p:spTree>
    <p:extLst>
      <p:ext uri="{BB962C8B-B14F-4D97-AF65-F5344CB8AC3E}">
        <p14:creationId xmlns:p14="http://schemas.microsoft.com/office/powerpoint/2010/main" val="8507243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8B25945-ADAF-A642-84AA-E7F3929C0503}"/>
              </a:ext>
            </a:extLst>
          </p:cNvPr>
          <p:cNvSpPr>
            <a:spLocks noGrp="1"/>
          </p:cNvSpPr>
          <p:nvPr>
            <p:ph type="title"/>
          </p:nvPr>
        </p:nvSpPr>
        <p:spPr>
          <a:xfrm>
            <a:off x="914400" y="274638"/>
            <a:ext cx="7772400" cy="727685"/>
          </a:xfrm>
        </p:spPr>
        <p:txBody>
          <a:bodyPr>
            <a:normAutofit fontScale="90000"/>
          </a:bodyPr>
          <a:lstStyle/>
          <a:p>
            <a:pPr algn="ctr"/>
            <a:r>
              <a:rPr lang="en-IN" dirty="0"/>
              <a:t>TYPES OF LAYOUT </a:t>
            </a:r>
            <a:endParaRPr lang="en-US" dirty="0"/>
          </a:p>
        </p:txBody>
      </p:sp>
      <p:sp>
        <p:nvSpPr>
          <p:cNvPr id="3" name="Content Placeholder 2">
            <a:extLst>
              <a:ext uri="{FF2B5EF4-FFF2-40B4-BE49-F238E27FC236}">
                <a16:creationId xmlns="" xmlns:a16="http://schemas.microsoft.com/office/drawing/2014/main" id="{08312195-7BC1-E74B-980B-73587A24A4A8}"/>
              </a:ext>
            </a:extLst>
          </p:cNvPr>
          <p:cNvSpPr>
            <a:spLocks noGrp="1"/>
          </p:cNvSpPr>
          <p:nvPr>
            <p:ph sz="quarter" idx="1"/>
          </p:nvPr>
        </p:nvSpPr>
        <p:spPr/>
        <p:txBody>
          <a:bodyPr/>
          <a:lstStyle/>
          <a:p>
            <a:r>
              <a:rPr lang="en-IN" dirty="0"/>
              <a:t>PRODUCT BASED LAYOUT </a:t>
            </a:r>
          </a:p>
          <a:p>
            <a:r>
              <a:rPr lang="en-IN" dirty="0"/>
              <a:t>PROCESS BASED LAYOUT </a:t>
            </a:r>
          </a:p>
          <a:p>
            <a:r>
              <a:rPr lang="en-IN" dirty="0"/>
              <a:t> FIXED POSITION LAYOUT </a:t>
            </a:r>
          </a:p>
          <a:p>
            <a:r>
              <a:rPr lang="en-IN" dirty="0"/>
              <a:t>FLEXIBLE MANUFACTURING SYSTEM </a:t>
            </a:r>
          </a:p>
          <a:p>
            <a:r>
              <a:rPr lang="en-IN" dirty="0"/>
              <a:t>GROUP TECHNOLOGY/CELLULAR MANUFACTURING LAYOUT </a:t>
            </a:r>
          </a:p>
          <a:p>
            <a:r>
              <a:rPr lang="en-IN" dirty="0"/>
              <a:t>COMBINED BASED LAYOUT </a:t>
            </a:r>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15</a:t>
            </a:fld>
            <a:endParaRPr lang="en-US"/>
          </a:p>
        </p:txBody>
      </p:sp>
    </p:spTree>
    <p:extLst>
      <p:ext uri="{BB962C8B-B14F-4D97-AF65-F5344CB8AC3E}">
        <p14:creationId xmlns:p14="http://schemas.microsoft.com/office/powerpoint/2010/main" val="34220566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000074-D8B3-5A46-852D-474934ED9158}"/>
              </a:ext>
            </a:extLst>
          </p:cNvPr>
          <p:cNvSpPr>
            <a:spLocks noGrp="1"/>
          </p:cNvSpPr>
          <p:nvPr>
            <p:ph type="title"/>
          </p:nvPr>
        </p:nvSpPr>
        <p:spPr>
          <a:xfrm>
            <a:off x="914400" y="274638"/>
            <a:ext cx="7772400" cy="798024"/>
          </a:xfrm>
        </p:spPr>
        <p:txBody>
          <a:bodyPr/>
          <a:lstStyle/>
          <a:p>
            <a:pPr algn="ctr"/>
            <a:r>
              <a:rPr lang="en-US" dirty="0"/>
              <a:t>Process layout</a:t>
            </a:r>
          </a:p>
        </p:txBody>
      </p:sp>
      <p:sp>
        <p:nvSpPr>
          <p:cNvPr id="3" name="Content Placeholder 2">
            <a:extLst>
              <a:ext uri="{FF2B5EF4-FFF2-40B4-BE49-F238E27FC236}">
                <a16:creationId xmlns="" xmlns:a16="http://schemas.microsoft.com/office/drawing/2014/main" id="{A00D8350-EB4A-C14C-8E38-3505C777C184}"/>
              </a:ext>
            </a:extLst>
          </p:cNvPr>
          <p:cNvSpPr>
            <a:spLocks noGrp="1"/>
          </p:cNvSpPr>
          <p:nvPr>
            <p:ph sz="quarter" idx="1"/>
          </p:nvPr>
        </p:nvSpPr>
        <p:spPr>
          <a:xfrm>
            <a:off x="914400" y="1072662"/>
            <a:ext cx="7772400" cy="4572000"/>
          </a:xfrm>
        </p:spPr>
        <p:txBody>
          <a:bodyPr/>
          <a:lstStyle/>
          <a:p>
            <a:r>
              <a:rPr lang="en-IN" dirty="0"/>
              <a:t>Grouping together of similar machines in one department</a:t>
            </a:r>
          </a:p>
          <a:p>
            <a:r>
              <a:rPr lang="en-IN" dirty="0"/>
              <a:t> Material moves from one group of machines to the other </a:t>
            </a:r>
          </a:p>
          <a:p>
            <a:r>
              <a:rPr lang="en-IN" dirty="0"/>
              <a:t> Movement over longer distance and along criss-cross paths </a:t>
            </a:r>
          </a:p>
          <a:p>
            <a:r>
              <a:rPr lang="en-IN" dirty="0"/>
              <a:t>May also involve part finished inventory waiting</a:t>
            </a:r>
            <a:endParaRPr lang="en-US" dirty="0"/>
          </a:p>
        </p:txBody>
      </p:sp>
      <p:pic>
        <p:nvPicPr>
          <p:cNvPr id="4" name="Picture 3">
            <a:extLst>
              <a:ext uri="{FF2B5EF4-FFF2-40B4-BE49-F238E27FC236}">
                <a16:creationId xmlns="" xmlns:a16="http://schemas.microsoft.com/office/drawing/2014/main" id="{B0920BBD-680A-7740-AFB2-74636EABB83F}"/>
              </a:ext>
            </a:extLst>
          </p:cNvPr>
          <p:cNvPicPr>
            <a:picLocks noChangeAspect="1"/>
          </p:cNvPicPr>
          <p:nvPr/>
        </p:nvPicPr>
        <p:blipFill>
          <a:blip r:embed="rId2" cstate="print"/>
          <a:stretch>
            <a:fillRect/>
          </a:stretch>
        </p:blipFill>
        <p:spPr>
          <a:xfrm>
            <a:off x="1922096" y="3259016"/>
            <a:ext cx="5111750" cy="3440791"/>
          </a:xfrm>
          <a:prstGeom prst="rect">
            <a:avLst/>
          </a:prstGeom>
        </p:spPr>
      </p:pic>
      <p:sp>
        <p:nvSpPr>
          <p:cNvPr id="5" name="Slide Number Placeholder 4"/>
          <p:cNvSpPr>
            <a:spLocks noGrp="1"/>
          </p:cNvSpPr>
          <p:nvPr>
            <p:ph type="sldNum" sz="quarter" idx="12"/>
          </p:nvPr>
        </p:nvSpPr>
        <p:spPr/>
        <p:txBody>
          <a:bodyPr/>
          <a:lstStyle/>
          <a:p>
            <a:fld id="{7C3E8C3F-1970-4A06-BE05-C83E6BE5ED6F}" type="slidenum">
              <a:rPr lang="en-US" smtClean="0"/>
              <a:pPr/>
              <a:t>16</a:t>
            </a:fld>
            <a:endParaRPr lang="en-US"/>
          </a:p>
        </p:txBody>
      </p:sp>
    </p:spTree>
    <p:extLst>
      <p:ext uri="{BB962C8B-B14F-4D97-AF65-F5344CB8AC3E}">
        <p14:creationId xmlns:p14="http://schemas.microsoft.com/office/powerpoint/2010/main" val="12625683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142A095-A45F-F848-A547-BEEA503B8F15}"/>
              </a:ext>
            </a:extLst>
          </p:cNvPr>
          <p:cNvSpPr>
            <a:spLocks noGrp="1"/>
          </p:cNvSpPr>
          <p:nvPr>
            <p:ph type="title"/>
          </p:nvPr>
        </p:nvSpPr>
        <p:spPr/>
        <p:txBody>
          <a:bodyPr/>
          <a:lstStyle/>
          <a:p>
            <a:r>
              <a:rPr lang="en-US" dirty="0"/>
              <a:t>Advantages of process layout</a:t>
            </a:r>
          </a:p>
        </p:txBody>
      </p:sp>
      <p:sp>
        <p:nvSpPr>
          <p:cNvPr id="3" name="Content Placeholder 2">
            <a:extLst>
              <a:ext uri="{FF2B5EF4-FFF2-40B4-BE49-F238E27FC236}">
                <a16:creationId xmlns="" xmlns:a16="http://schemas.microsoft.com/office/drawing/2014/main" id="{369F32DE-74AF-F040-8A25-B3BE5529F984}"/>
              </a:ext>
            </a:extLst>
          </p:cNvPr>
          <p:cNvSpPr>
            <a:spLocks noGrp="1"/>
          </p:cNvSpPr>
          <p:nvPr>
            <p:ph sz="quarter" idx="1"/>
          </p:nvPr>
        </p:nvSpPr>
        <p:spPr/>
        <p:txBody>
          <a:bodyPr/>
          <a:lstStyle/>
          <a:p>
            <a:r>
              <a:rPr lang="en-IN" dirty="0"/>
              <a:t>Reduced investment on machines, being general purpose machines </a:t>
            </a:r>
          </a:p>
          <a:p>
            <a:r>
              <a:rPr lang="en-IN" dirty="0"/>
              <a:t>Greater flexibility in production </a:t>
            </a:r>
          </a:p>
          <a:p>
            <a:r>
              <a:rPr lang="en-IN" dirty="0"/>
              <a:t>Better and more efficient supervision </a:t>
            </a:r>
          </a:p>
          <a:p>
            <a:r>
              <a:rPr lang="en-IN" dirty="0"/>
              <a:t>Greater scope of expansion </a:t>
            </a:r>
          </a:p>
          <a:p>
            <a:r>
              <a:rPr lang="en-IN" dirty="0"/>
              <a:t>Better utilisation of resources </a:t>
            </a:r>
          </a:p>
          <a:p>
            <a:r>
              <a:rPr lang="en-IN" dirty="0"/>
              <a:t>Handling breakdown of equipment easier-jobs can be transferred to other machines </a:t>
            </a:r>
          </a:p>
          <a:p>
            <a:r>
              <a:rPr lang="en-IN" dirty="0"/>
              <a:t>Full utilisation of machinery </a:t>
            </a:r>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17</a:t>
            </a:fld>
            <a:endParaRPr lang="en-US"/>
          </a:p>
        </p:txBody>
      </p:sp>
    </p:spTree>
    <p:extLst>
      <p:ext uri="{BB962C8B-B14F-4D97-AF65-F5344CB8AC3E}">
        <p14:creationId xmlns:p14="http://schemas.microsoft.com/office/powerpoint/2010/main" val="9075944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0BD30E1-696C-4B44-8763-A46DCE95AB4D}"/>
              </a:ext>
            </a:extLst>
          </p:cNvPr>
          <p:cNvSpPr>
            <a:spLocks noGrp="1"/>
          </p:cNvSpPr>
          <p:nvPr>
            <p:ph type="title"/>
          </p:nvPr>
        </p:nvSpPr>
        <p:spPr>
          <a:xfrm>
            <a:off x="914400" y="274638"/>
            <a:ext cx="7772400" cy="657347"/>
          </a:xfrm>
        </p:spPr>
        <p:txBody>
          <a:bodyPr>
            <a:normAutofit fontScale="90000"/>
          </a:bodyPr>
          <a:lstStyle/>
          <a:p>
            <a:pPr algn="ctr"/>
            <a:r>
              <a:rPr lang="en-IN" dirty="0"/>
              <a:t>Limitations of Process layout</a:t>
            </a:r>
            <a:endParaRPr lang="en-US" dirty="0"/>
          </a:p>
        </p:txBody>
      </p:sp>
      <p:sp>
        <p:nvSpPr>
          <p:cNvPr id="3" name="Content Placeholder 2">
            <a:extLst>
              <a:ext uri="{FF2B5EF4-FFF2-40B4-BE49-F238E27FC236}">
                <a16:creationId xmlns="" xmlns:a16="http://schemas.microsoft.com/office/drawing/2014/main" id="{DE5811DA-1BD4-7947-92CF-17DE37A1D521}"/>
              </a:ext>
            </a:extLst>
          </p:cNvPr>
          <p:cNvSpPr>
            <a:spLocks noGrp="1"/>
          </p:cNvSpPr>
          <p:nvPr>
            <p:ph sz="quarter" idx="1"/>
          </p:nvPr>
        </p:nvSpPr>
        <p:spPr>
          <a:xfrm>
            <a:off x="914400" y="1195754"/>
            <a:ext cx="7772400" cy="4824046"/>
          </a:xfrm>
        </p:spPr>
        <p:txBody>
          <a:bodyPr/>
          <a:lstStyle/>
          <a:p>
            <a:r>
              <a:rPr lang="en-IN" dirty="0"/>
              <a:t>Difficulty in movement of materials </a:t>
            </a:r>
          </a:p>
          <a:p>
            <a:r>
              <a:rPr lang="en-IN" dirty="0"/>
              <a:t>Layout requires more space</a:t>
            </a:r>
          </a:p>
          <a:p>
            <a:r>
              <a:rPr lang="en-IN" dirty="0"/>
              <a:t>Difficulty in production control</a:t>
            </a:r>
          </a:p>
          <a:p>
            <a:r>
              <a:rPr lang="en-IN" dirty="0"/>
              <a:t>Production time increased because of extra travel</a:t>
            </a:r>
          </a:p>
          <a:p>
            <a:r>
              <a:rPr lang="en-IN" dirty="0"/>
              <a:t>Accumulation of work-in-process at different machines </a:t>
            </a:r>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18</a:t>
            </a:fld>
            <a:endParaRPr lang="en-US"/>
          </a:p>
        </p:txBody>
      </p:sp>
    </p:spTree>
    <p:extLst>
      <p:ext uri="{BB962C8B-B14F-4D97-AF65-F5344CB8AC3E}">
        <p14:creationId xmlns:p14="http://schemas.microsoft.com/office/powerpoint/2010/main" val="37642625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7351BC1-5C58-1945-80CF-031187C31D5B}"/>
              </a:ext>
            </a:extLst>
          </p:cNvPr>
          <p:cNvSpPr>
            <a:spLocks noGrp="1"/>
          </p:cNvSpPr>
          <p:nvPr>
            <p:ph type="title"/>
          </p:nvPr>
        </p:nvSpPr>
        <p:spPr>
          <a:xfrm>
            <a:off x="914400" y="133962"/>
            <a:ext cx="7772400" cy="516669"/>
          </a:xfrm>
        </p:spPr>
        <p:txBody>
          <a:bodyPr>
            <a:normAutofit fontScale="90000"/>
          </a:bodyPr>
          <a:lstStyle/>
          <a:p>
            <a:pPr algn="ctr"/>
            <a:r>
              <a:rPr lang="en-US" dirty="0"/>
              <a:t>Product layout</a:t>
            </a:r>
          </a:p>
        </p:txBody>
      </p:sp>
      <p:sp>
        <p:nvSpPr>
          <p:cNvPr id="3" name="Content Placeholder 2">
            <a:extLst>
              <a:ext uri="{FF2B5EF4-FFF2-40B4-BE49-F238E27FC236}">
                <a16:creationId xmlns="" xmlns:a16="http://schemas.microsoft.com/office/drawing/2014/main" id="{945A1B4E-1A60-C14A-92B7-1885B18DA6D9}"/>
              </a:ext>
            </a:extLst>
          </p:cNvPr>
          <p:cNvSpPr>
            <a:spLocks noGrp="1"/>
          </p:cNvSpPr>
          <p:nvPr>
            <p:ph sz="quarter" idx="1"/>
          </p:nvPr>
        </p:nvSpPr>
        <p:spPr>
          <a:xfrm>
            <a:off x="633046" y="650631"/>
            <a:ext cx="8053754" cy="4771292"/>
          </a:xfrm>
        </p:spPr>
        <p:txBody>
          <a:bodyPr/>
          <a:lstStyle/>
          <a:p>
            <a:r>
              <a:rPr lang="en-IN" dirty="0"/>
              <a:t>Machines arranged in a line depending upon sequence of operations </a:t>
            </a:r>
          </a:p>
          <a:p>
            <a:r>
              <a:rPr lang="en-IN" dirty="0"/>
              <a:t>Material moves in a line from the first machine to the finished product on the last machine. </a:t>
            </a:r>
          </a:p>
          <a:p>
            <a:r>
              <a:rPr lang="en-IN" dirty="0"/>
              <a:t>Investment higher as compared to process layout </a:t>
            </a:r>
          </a:p>
          <a:p>
            <a:pPr marL="0" indent="0">
              <a:buNone/>
            </a:pPr>
            <a:endParaRPr lang="en-US" dirty="0"/>
          </a:p>
        </p:txBody>
      </p:sp>
      <p:pic>
        <p:nvPicPr>
          <p:cNvPr id="4" name="Picture 3">
            <a:extLst>
              <a:ext uri="{FF2B5EF4-FFF2-40B4-BE49-F238E27FC236}">
                <a16:creationId xmlns="" xmlns:a16="http://schemas.microsoft.com/office/drawing/2014/main" id="{3EFF8F03-B595-894F-B345-F52CDDC1F661}"/>
              </a:ext>
            </a:extLst>
          </p:cNvPr>
          <p:cNvPicPr>
            <a:picLocks noChangeAspect="1"/>
          </p:cNvPicPr>
          <p:nvPr/>
        </p:nvPicPr>
        <p:blipFill>
          <a:blip r:embed="rId2" cstate="print"/>
          <a:stretch>
            <a:fillRect/>
          </a:stretch>
        </p:blipFill>
        <p:spPr>
          <a:xfrm>
            <a:off x="3073350" y="3036276"/>
            <a:ext cx="4857312" cy="3616925"/>
          </a:xfrm>
          <a:prstGeom prst="rect">
            <a:avLst/>
          </a:prstGeom>
        </p:spPr>
      </p:pic>
      <p:sp>
        <p:nvSpPr>
          <p:cNvPr id="5" name="Slide Number Placeholder 4"/>
          <p:cNvSpPr>
            <a:spLocks noGrp="1"/>
          </p:cNvSpPr>
          <p:nvPr>
            <p:ph type="sldNum" sz="quarter" idx="12"/>
          </p:nvPr>
        </p:nvSpPr>
        <p:spPr/>
        <p:txBody>
          <a:bodyPr/>
          <a:lstStyle/>
          <a:p>
            <a:fld id="{7C3E8C3F-1970-4A06-BE05-C83E6BE5ED6F}" type="slidenum">
              <a:rPr lang="en-US" smtClean="0"/>
              <a:pPr/>
              <a:t>19</a:t>
            </a:fld>
            <a:endParaRPr lang="en-US"/>
          </a:p>
        </p:txBody>
      </p:sp>
    </p:spTree>
    <p:extLst>
      <p:ext uri="{BB962C8B-B14F-4D97-AF65-F5344CB8AC3E}">
        <p14:creationId xmlns:p14="http://schemas.microsoft.com/office/powerpoint/2010/main" val="31666677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894AF79-A1DB-2D4D-8986-3C203BF7B81F}"/>
              </a:ext>
            </a:extLst>
          </p:cNvPr>
          <p:cNvSpPr>
            <a:spLocks noGrp="1"/>
          </p:cNvSpPr>
          <p:nvPr>
            <p:ph type="title"/>
          </p:nvPr>
        </p:nvSpPr>
        <p:spPr>
          <a:xfrm>
            <a:off x="914400" y="274638"/>
            <a:ext cx="7772400" cy="727685"/>
          </a:xfrm>
        </p:spPr>
        <p:txBody>
          <a:bodyPr>
            <a:normAutofit fontScale="90000"/>
          </a:bodyPr>
          <a:lstStyle/>
          <a:p>
            <a:pPr algn="ctr"/>
            <a:r>
              <a:rPr lang="en-US" dirty="0"/>
              <a:t>PLANT LOCATION</a:t>
            </a:r>
          </a:p>
        </p:txBody>
      </p:sp>
      <p:sp>
        <p:nvSpPr>
          <p:cNvPr id="3" name="Content Placeholder 2">
            <a:extLst>
              <a:ext uri="{FF2B5EF4-FFF2-40B4-BE49-F238E27FC236}">
                <a16:creationId xmlns="" xmlns:a16="http://schemas.microsoft.com/office/drawing/2014/main" id="{B202E9BC-500E-274B-9313-AAF0EE93E3AE}"/>
              </a:ext>
            </a:extLst>
          </p:cNvPr>
          <p:cNvSpPr>
            <a:spLocks noGrp="1"/>
          </p:cNvSpPr>
          <p:nvPr>
            <p:ph sz="quarter" idx="1"/>
          </p:nvPr>
        </p:nvSpPr>
        <p:spPr>
          <a:xfrm>
            <a:off x="914400" y="1248507"/>
            <a:ext cx="7772400" cy="4958861"/>
          </a:xfrm>
        </p:spPr>
        <p:txBody>
          <a:bodyPr>
            <a:normAutofit lnSpcReduction="10000"/>
          </a:bodyPr>
          <a:lstStyle/>
          <a:p>
            <a:r>
              <a:rPr lang="en-US" dirty="0"/>
              <a:t>One of the key features of a transformation system is the efficiency with which the output is transferred to the recipients. Any consideration of this will include the determination of where to place the plant. </a:t>
            </a:r>
          </a:p>
          <a:p>
            <a:r>
              <a:rPr lang="en-US" dirty="0"/>
              <a:t>Plant location -the establishment of an industry at a particular place. </a:t>
            </a:r>
          </a:p>
          <a:p>
            <a:r>
              <a:rPr lang="en-US" dirty="0"/>
              <a:t>The location of the plant can have a crucial effect on the </a:t>
            </a:r>
            <a:r>
              <a:rPr lang="en-US" b="1" u="sng" dirty="0"/>
              <a:t>profitability of a Project, and the scope for future expansion</a:t>
            </a:r>
            <a:r>
              <a:rPr lang="en-US" dirty="0"/>
              <a:t>. It is difficult to set down rules whereby the problem of facilities location can be programmed but there are a number of factors which should be considered when selecting a suitable site. </a:t>
            </a:r>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2</a:t>
            </a:fld>
            <a:endParaRPr lang="en-US"/>
          </a:p>
        </p:txBody>
      </p:sp>
    </p:spTree>
    <p:extLst>
      <p:ext uri="{BB962C8B-B14F-4D97-AF65-F5344CB8AC3E}">
        <p14:creationId xmlns:p14="http://schemas.microsoft.com/office/powerpoint/2010/main" val="110151851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D33F-0059-8D42-AF17-6A5CF8F1D7F9}"/>
              </a:ext>
            </a:extLst>
          </p:cNvPr>
          <p:cNvSpPr>
            <a:spLocks noGrp="1"/>
          </p:cNvSpPr>
          <p:nvPr>
            <p:ph type="title"/>
          </p:nvPr>
        </p:nvSpPr>
        <p:spPr>
          <a:xfrm>
            <a:off x="914400" y="274638"/>
            <a:ext cx="7772400" cy="710100"/>
          </a:xfrm>
        </p:spPr>
        <p:txBody>
          <a:bodyPr>
            <a:normAutofit fontScale="90000"/>
          </a:bodyPr>
          <a:lstStyle/>
          <a:p>
            <a:pPr algn="ctr"/>
            <a:r>
              <a:rPr lang="en-IN" dirty="0"/>
              <a:t>Advantages of Product layout</a:t>
            </a:r>
            <a:endParaRPr lang="en-US" dirty="0"/>
          </a:p>
        </p:txBody>
      </p:sp>
      <p:sp>
        <p:nvSpPr>
          <p:cNvPr id="3" name="Content Placeholder 2">
            <a:extLst>
              <a:ext uri="{FF2B5EF4-FFF2-40B4-BE49-F238E27FC236}">
                <a16:creationId xmlns="" xmlns:a16="http://schemas.microsoft.com/office/drawing/2014/main" id="{46B272EE-92BF-E641-BDC2-D13067F3689E}"/>
              </a:ext>
            </a:extLst>
          </p:cNvPr>
          <p:cNvSpPr>
            <a:spLocks noGrp="1"/>
          </p:cNvSpPr>
          <p:nvPr>
            <p:ph sz="quarter" idx="1"/>
          </p:nvPr>
        </p:nvSpPr>
        <p:spPr>
          <a:xfrm>
            <a:off x="914400" y="1236784"/>
            <a:ext cx="7772400" cy="4572000"/>
          </a:xfrm>
        </p:spPr>
        <p:txBody>
          <a:bodyPr/>
          <a:lstStyle/>
          <a:p>
            <a:pPr marL="0" indent="0">
              <a:buNone/>
            </a:pPr>
            <a:endParaRPr lang="en-IN" dirty="0"/>
          </a:p>
          <a:p>
            <a:r>
              <a:rPr lang="en-IN" dirty="0"/>
              <a:t>Reduction in material handling cost due to mechanisation </a:t>
            </a:r>
          </a:p>
          <a:p>
            <a:r>
              <a:rPr lang="en-IN" dirty="0"/>
              <a:t>Layout avoids production bottlenecks </a:t>
            </a:r>
          </a:p>
          <a:p>
            <a:r>
              <a:rPr lang="en-IN" dirty="0"/>
              <a:t>Economy in manufacturing time</a:t>
            </a:r>
          </a:p>
          <a:p>
            <a:r>
              <a:rPr lang="en-IN" dirty="0"/>
              <a:t>Better production control</a:t>
            </a:r>
          </a:p>
          <a:p>
            <a:r>
              <a:rPr lang="en-IN" dirty="0"/>
              <a:t>Requires less floor area per unit of production </a:t>
            </a:r>
          </a:p>
          <a:p>
            <a:r>
              <a:rPr lang="en-IN" dirty="0"/>
              <a:t>Work-in-progress in reduced </a:t>
            </a:r>
          </a:p>
          <a:p>
            <a:r>
              <a:rPr lang="en-IN" dirty="0"/>
              <a:t>Early detection of mistakes </a:t>
            </a:r>
          </a:p>
          <a:p>
            <a:pPr marL="0" indent="0">
              <a:buNone/>
            </a:pPr>
            <a:endParaRPr lang="en-IN" dirty="0"/>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20</a:t>
            </a:fld>
            <a:endParaRPr lang="en-US"/>
          </a:p>
        </p:txBody>
      </p:sp>
    </p:spTree>
    <p:extLst>
      <p:ext uri="{BB962C8B-B14F-4D97-AF65-F5344CB8AC3E}">
        <p14:creationId xmlns:p14="http://schemas.microsoft.com/office/powerpoint/2010/main" val="39515564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A438300-FEC7-184F-90B9-1A0EC253A66B}"/>
              </a:ext>
            </a:extLst>
          </p:cNvPr>
          <p:cNvSpPr>
            <a:spLocks noGrp="1"/>
          </p:cNvSpPr>
          <p:nvPr>
            <p:ph type="title"/>
          </p:nvPr>
        </p:nvSpPr>
        <p:spPr>
          <a:xfrm>
            <a:off x="914400" y="274638"/>
            <a:ext cx="7772400" cy="780439"/>
          </a:xfrm>
        </p:spPr>
        <p:txBody>
          <a:bodyPr/>
          <a:lstStyle/>
          <a:p>
            <a:pPr algn="ctr"/>
            <a:r>
              <a:rPr lang="en-IN" dirty="0"/>
              <a:t>Limitations</a:t>
            </a:r>
            <a:endParaRPr lang="en-US" dirty="0"/>
          </a:p>
        </p:txBody>
      </p:sp>
      <p:sp>
        <p:nvSpPr>
          <p:cNvPr id="3" name="Content Placeholder 2">
            <a:extLst>
              <a:ext uri="{FF2B5EF4-FFF2-40B4-BE49-F238E27FC236}">
                <a16:creationId xmlns="" xmlns:a16="http://schemas.microsoft.com/office/drawing/2014/main" id="{214976DF-723F-774B-A84E-BA51B583BB99}"/>
              </a:ext>
            </a:extLst>
          </p:cNvPr>
          <p:cNvSpPr>
            <a:spLocks noGrp="1"/>
          </p:cNvSpPr>
          <p:nvPr>
            <p:ph sz="quarter" idx="1"/>
          </p:nvPr>
        </p:nvSpPr>
        <p:spPr/>
        <p:txBody>
          <a:bodyPr/>
          <a:lstStyle/>
          <a:p>
            <a:r>
              <a:rPr lang="en-IN" dirty="0"/>
              <a:t>Layout inflexible </a:t>
            </a:r>
          </a:p>
          <a:p>
            <a:r>
              <a:rPr lang="en-IN" dirty="0"/>
              <a:t>Layout expensive</a:t>
            </a:r>
          </a:p>
          <a:p>
            <a:r>
              <a:rPr lang="en-IN" dirty="0"/>
              <a:t>Difficulty in supervision</a:t>
            </a:r>
          </a:p>
          <a:p>
            <a:r>
              <a:rPr lang="en-IN" dirty="0"/>
              <a:t>Expansion is difficult</a:t>
            </a:r>
          </a:p>
          <a:p>
            <a:r>
              <a:rPr lang="en-IN" dirty="0"/>
              <a:t>Any breakdown along the line can disrupt total production </a:t>
            </a:r>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21</a:t>
            </a:fld>
            <a:endParaRPr lang="en-US"/>
          </a:p>
        </p:txBody>
      </p:sp>
    </p:spTree>
    <p:extLst>
      <p:ext uri="{BB962C8B-B14F-4D97-AF65-F5344CB8AC3E}">
        <p14:creationId xmlns:p14="http://schemas.microsoft.com/office/powerpoint/2010/main" val="361677726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C5FFFF0-2DEC-B548-AE29-3EB07A774A4E}"/>
              </a:ext>
            </a:extLst>
          </p:cNvPr>
          <p:cNvSpPr>
            <a:spLocks noGrp="1"/>
          </p:cNvSpPr>
          <p:nvPr>
            <p:ph type="title"/>
          </p:nvPr>
        </p:nvSpPr>
        <p:spPr>
          <a:xfrm>
            <a:off x="914400" y="274638"/>
            <a:ext cx="7772400" cy="657347"/>
          </a:xfrm>
        </p:spPr>
        <p:txBody>
          <a:bodyPr>
            <a:normAutofit fontScale="90000"/>
          </a:bodyPr>
          <a:lstStyle/>
          <a:p>
            <a:pPr algn="ctr"/>
            <a:r>
              <a:rPr lang="en-US" dirty="0"/>
              <a:t>Fixed position layout</a:t>
            </a:r>
          </a:p>
        </p:txBody>
      </p:sp>
      <p:sp>
        <p:nvSpPr>
          <p:cNvPr id="3" name="Content Placeholder 2">
            <a:extLst>
              <a:ext uri="{FF2B5EF4-FFF2-40B4-BE49-F238E27FC236}">
                <a16:creationId xmlns="" xmlns:a16="http://schemas.microsoft.com/office/drawing/2014/main" id="{70884073-66AD-9B46-B606-F5F6A0AC188E}"/>
              </a:ext>
            </a:extLst>
          </p:cNvPr>
          <p:cNvSpPr>
            <a:spLocks noGrp="1"/>
          </p:cNvSpPr>
          <p:nvPr>
            <p:ph sz="quarter" idx="1"/>
          </p:nvPr>
        </p:nvSpPr>
        <p:spPr>
          <a:xfrm>
            <a:off x="914400" y="1195754"/>
            <a:ext cx="7772400" cy="4824046"/>
          </a:xfrm>
        </p:spPr>
        <p:txBody>
          <a:bodyPr/>
          <a:lstStyle/>
          <a:p>
            <a:r>
              <a:rPr lang="en-IN" dirty="0"/>
              <a:t>Movement of men &amp; machinery to the product</a:t>
            </a:r>
          </a:p>
          <a:p>
            <a:r>
              <a:rPr lang="en-IN" dirty="0"/>
              <a:t>Product remains stationary</a:t>
            </a:r>
          </a:p>
          <a:p>
            <a:r>
              <a:rPr lang="en-IN" dirty="0"/>
              <a:t>Cost of moving product is high, product being bulky </a:t>
            </a:r>
          </a:p>
          <a:p>
            <a:pPr marL="0" indent="0">
              <a:buNone/>
            </a:pPr>
            <a:endParaRPr lang="en-US" dirty="0"/>
          </a:p>
        </p:txBody>
      </p:sp>
      <p:pic>
        <p:nvPicPr>
          <p:cNvPr id="4" name="Picture 3">
            <a:extLst>
              <a:ext uri="{FF2B5EF4-FFF2-40B4-BE49-F238E27FC236}">
                <a16:creationId xmlns="" xmlns:a16="http://schemas.microsoft.com/office/drawing/2014/main" id="{769929C3-C560-C64F-8BD3-07BA94E7DA37}"/>
              </a:ext>
            </a:extLst>
          </p:cNvPr>
          <p:cNvPicPr>
            <a:picLocks noChangeAspect="1"/>
          </p:cNvPicPr>
          <p:nvPr/>
        </p:nvPicPr>
        <p:blipFill rotWithShape="1">
          <a:blip r:embed="rId2" cstate="print"/>
          <a:srcRect t="8953" b="4039"/>
          <a:stretch/>
        </p:blipFill>
        <p:spPr>
          <a:xfrm>
            <a:off x="1913499" y="2819399"/>
            <a:ext cx="5886275" cy="3845170"/>
          </a:xfrm>
          <a:prstGeom prst="rect">
            <a:avLst/>
          </a:prstGeom>
        </p:spPr>
      </p:pic>
      <p:sp>
        <p:nvSpPr>
          <p:cNvPr id="5" name="Slide Number Placeholder 4"/>
          <p:cNvSpPr>
            <a:spLocks noGrp="1"/>
          </p:cNvSpPr>
          <p:nvPr>
            <p:ph type="sldNum" sz="quarter" idx="12"/>
          </p:nvPr>
        </p:nvSpPr>
        <p:spPr/>
        <p:txBody>
          <a:bodyPr/>
          <a:lstStyle/>
          <a:p>
            <a:fld id="{7C3E8C3F-1970-4A06-BE05-C83E6BE5ED6F}" type="slidenum">
              <a:rPr lang="en-US" smtClean="0"/>
              <a:pPr/>
              <a:t>22</a:t>
            </a:fld>
            <a:endParaRPr lang="en-US"/>
          </a:p>
        </p:txBody>
      </p:sp>
    </p:spTree>
    <p:extLst>
      <p:ext uri="{BB962C8B-B14F-4D97-AF65-F5344CB8AC3E}">
        <p14:creationId xmlns:p14="http://schemas.microsoft.com/office/powerpoint/2010/main" val="30404984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55E8084-FDE7-B747-87EF-0F3114705F8D}"/>
              </a:ext>
            </a:extLst>
          </p:cNvPr>
          <p:cNvSpPr>
            <a:spLocks noGrp="1"/>
          </p:cNvSpPr>
          <p:nvPr>
            <p:ph type="title"/>
          </p:nvPr>
        </p:nvSpPr>
        <p:spPr>
          <a:xfrm>
            <a:off x="914400" y="274638"/>
            <a:ext cx="7772400" cy="727685"/>
          </a:xfrm>
        </p:spPr>
        <p:txBody>
          <a:bodyPr>
            <a:normAutofit fontScale="90000"/>
          </a:bodyPr>
          <a:lstStyle/>
          <a:p>
            <a:pPr algn="ctr"/>
            <a:r>
              <a:rPr lang="en-IN" dirty="0"/>
              <a:t>Advantages &amp; Disadvantages </a:t>
            </a:r>
            <a:endParaRPr lang="en-US" dirty="0"/>
          </a:p>
        </p:txBody>
      </p:sp>
      <p:sp>
        <p:nvSpPr>
          <p:cNvPr id="3" name="Content Placeholder 2">
            <a:extLst>
              <a:ext uri="{FF2B5EF4-FFF2-40B4-BE49-F238E27FC236}">
                <a16:creationId xmlns="" xmlns:a16="http://schemas.microsoft.com/office/drawing/2014/main" id="{9C560A65-CD53-834F-A4BF-5B1148C05782}"/>
              </a:ext>
            </a:extLst>
          </p:cNvPr>
          <p:cNvSpPr>
            <a:spLocks noGrp="1"/>
          </p:cNvSpPr>
          <p:nvPr>
            <p:ph sz="quarter" idx="1"/>
          </p:nvPr>
        </p:nvSpPr>
        <p:spPr>
          <a:xfrm>
            <a:off x="914400" y="1002322"/>
            <a:ext cx="7772400" cy="5468815"/>
          </a:xfrm>
        </p:spPr>
        <p:txBody>
          <a:bodyPr>
            <a:normAutofit/>
          </a:bodyPr>
          <a:lstStyle/>
          <a:p>
            <a:pPr marL="0" indent="0">
              <a:buNone/>
            </a:pPr>
            <a:r>
              <a:rPr lang="en-IN" sz="2800" b="1" dirty="0"/>
              <a:t>Advantages:</a:t>
            </a:r>
          </a:p>
          <a:p>
            <a:r>
              <a:rPr lang="en-IN" dirty="0"/>
              <a:t>Men and machines can be used for variety of operations producing different products. </a:t>
            </a:r>
          </a:p>
          <a:p>
            <a:r>
              <a:rPr lang="en-IN" dirty="0"/>
              <a:t>The investment on layout is small.</a:t>
            </a:r>
            <a:br>
              <a:rPr lang="en-IN" dirty="0"/>
            </a:br>
            <a:r>
              <a:rPr lang="en-IN" dirty="0"/>
              <a:t>The worker identifies himself with the product and takes pride in it when the worker is complete. </a:t>
            </a:r>
          </a:p>
          <a:p>
            <a:r>
              <a:rPr lang="en-IN" dirty="0"/>
              <a:t>The high cost of and difficulty in transporting a bulky product are avoided. </a:t>
            </a:r>
          </a:p>
          <a:p>
            <a:pPr marL="0" indent="0">
              <a:buNone/>
            </a:pPr>
            <a:r>
              <a:rPr lang="en-IN" sz="2800" b="1" dirty="0"/>
              <a:t>Disadvantages:</a:t>
            </a:r>
          </a:p>
          <a:p>
            <a:r>
              <a:rPr lang="en-IN" dirty="0"/>
              <a:t>It usually involves a low content of work-in progress.</a:t>
            </a:r>
          </a:p>
          <a:p>
            <a:r>
              <a:rPr lang="en-IN" dirty="0"/>
              <a:t>There appears to be low utilisation of labour and equipment</a:t>
            </a:r>
          </a:p>
          <a:p>
            <a:r>
              <a:rPr lang="en-IN" dirty="0"/>
              <a:t> It involves high equipment handling costs. </a:t>
            </a:r>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23</a:t>
            </a:fld>
            <a:endParaRPr lang="en-US"/>
          </a:p>
        </p:txBody>
      </p:sp>
    </p:spTree>
    <p:extLst>
      <p:ext uri="{BB962C8B-B14F-4D97-AF65-F5344CB8AC3E}">
        <p14:creationId xmlns:p14="http://schemas.microsoft.com/office/powerpoint/2010/main" val="3574826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592BF27-700E-E348-B655-D20FD1625CBB}"/>
              </a:ext>
            </a:extLst>
          </p:cNvPr>
          <p:cNvSpPr>
            <a:spLocks noGrp="1"/>
          </p:cNvSpPr>
          <p:nvPr>
            <p:ph type="title"/>
          </p:nvPr>
        </p:nvSpPr>
        <p:spPr>
          <a:xfrm>
            <a:off x="914400" y="274638"/>
            <a:ext cx="7772400" cy="622177"/>
          </a:xfrm>
        </p:spPr>
        <p:txBody>
          <a:bodyPr>
            <a:normAutofit fontScale="90000"/>
          </a:bodyPr>
          <a:lstStyle/>
          <a:p>
            <a:r>
              <a:rPr lang="en-IN" dirty="0"/>
              <a:t>Flexible Manufacturing System (FMS)</a:t>
            </a:r>
            <a:endParaRPr lang="en-US" dirty="0"/>
          </a:p>
        </p:txBody>
      </p:sp>
      <p:pic>
        <p:nvPicPr>
          <p:cNvPr id="4" name="Content Placeholder 3">
            <a:extLst>
              <a:ext uri="{FF2B5EF4-FFF2-40B4-BE49-F238E27FC236}">
                <a16:creationId xmlns="" xmlns:a16="http://schemas.microsoft.com/office/drawing/2014/main" id="{3150FFB9-F360-5140-A697-5DA5A786BC90}"/>
              </a:ext>
            </a:extLst>
          </p:cNvPr>
          <p:cNvPicPr>
            <a:picLocks noGrp="1" noChangeAspect="1"/>
          </p:cNvPicPr>
          <p:nvPr>
            <p:ph sz="quarter" idx="1"/>
          </p:nvPr>
        </p:nvPicPr>
        <p:blipFill rotWithShape="1">
          <a:blip r:embed="rId2" cstate="print"/>
          <a:srcRect l="1" r="2900" b="3436"/>
          <a:stretch/>
        </p:blipFill>
        <p:spPr>
          <a:xfrm>
            <a:off x="525585" y="1759928"/>
            <a:ext cx="3008923" cy="2759318"/>
          </a:xfrm>
          <a:prstGeom prst="rect">
            <a:avLst/>
          </a:prstGeom>
        </p:spPr>
      </p:pic>
      <p:pic>
        <p:nvPicPr>
          <p:cNvPr id="5" name="Picture 4">
            <a:extLst>
              <a:ext uri="{FF2B5EF4-FFF2-40B4-BE49-F238E27FC236}">
                <a16:creationId xmlns="" xmlns:a16="http://schemas.microsoft.com/office/drawing/2014/main" id="{67C96DA0-B6B4-B945-857C-2521C4436944}"/>
              </a:ext>
            </a:extLst>
          </p:cNvPr>
          <p:cNvPicPr>
            <a:picLocks noChangeAspect="1"/>
          </p:cNvPicPr>
          <p:nvPr/>
        </p:nvPicPr>
        <p:blipFill>
          <a:blip r:embed="rId3" cstate="print"/>
          <a:stretch>
            <a:fillRect/>
          </a:stretch>
        </p:blipFill>
        <p:spPr>
          <a:xfrm>
            <a:off x="3664169" y="1899139"/>
            <a:ext cx="5414564" cy="3798276"/>
          </a:xfrm>
          <a:prstGeom prst="rect">
            <a:avLst/>
          </a:prstGeom>
        </p:spPr>
      </p:pic>
      <p:sp>
        <p:nvSpPr>
          <p:cNvPr id="3" name="Slide Number Placeholder 2"/>
          <p:cNvSpPr>
            <a:spLocks noGrp="1"/>
          </p:cNvSpPr>
          <p:nvPr>
            <p:ph type="sldNum" sz="quarter" idx="12"/>
          </p:nvPr>
        </p:nvSpPr>
        <p:spPr/>
        <p:txBody>
          <a:bodyPr/>
          <a:lstStyle/>
          <a:p>
            <a:fld id="{7C3E8C3F-1970-4A06-BE05-C83E6BE5ED6F}" type="slidenum">
              <a:rPr lang="en-US" smtClean="0"/>
              <a:pPr/>
              <a:t>24</a:t>
            </a:fld>
            <a:endParaRPr lang="en-US"/>
          </a:p>
        </p:txBody>
      </p:sp>
    </p:spTree>
    <p:extLst>
      <p:ext uri="{BB962C8B-B14F-4D97-AF65-F5344CB8AC3E}">
        <p14:creationId xmlns:p14="http://schemas.microsoft.com/office/powerpoint/2010/main" val="385531447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AB87C4-DF0D-3446-892F-309BFAFD45C7}"/>
              </a:ext>
            </a:extLst>
          </p:cNvPr>
          <p:cNvSpPr>
            <a:spLocks noGrp="1"/>
          </p:cNvSpPr>
          <p:nvPr>
            <p:ph type="title"/>
          </p:nvPr>
        </p:nvSpPr>
        <p:spPr>
          <a:xfrm>
            <a:off x="914400" y="274638"/>
            <a:ext cx="7772400" cy="710100"/>
          </a:xfrm>
        </p:spPr>
        <p:txBody>
          <a:bodyPr>
            <a:normAutofit fontScale="90000"/>
          </a:bodyPr>
          <a:lstStyle/>
          <a:p>
            <a:r>
              <a:rPr lang="en-IN" dirty="0"/>
              <a:t>Flexible Manufacturing System (FMS)</a:t>
            </a:r>
            <a:endParaRPr lang="en-US" dirty="0"/>
          </a:p>
        </p:txBody>
      </p:sp>
      <p:sp>
        <p:nvSpPr>
          <p:cNvPr id="3" name="Content Placeholder 2">
            <a:extLst>
              <a:ext uri="{FF2B5EF4-FFF2-40B4-BE49-F238E27FC236}">
                <a16:creationId xmlns="" xmlns:a16="http://schemas.microsoft.com/office/drawing/2014/main" id="{7A4D2B20-EAC1-0948-8A4D-9D8189F3C6C5}"/>
              </a:ext>
            </a:extLst>
          </p:cNvPr>
          <p:cNvSpPr>
            <a:spLocks noGrp="1"/>
          </p:cNvSpPr>
          <p:nvPr>
            <p:ph sz="quarter" idx="1"/>
          </p:nvPr>
        </p:nvSpPr>
        <p:spPr>
          <a:xfrm>
            <a:off x="914400" y="1143000"/>
            <a:ext cx="7772400" cy="4876800"/>
          </a:xfrm>
        </p:spPr>
        <p:txBody>
          <a:bodyPr>
            <a:normAutofit lnSpcReduction="10000"/>
          </a:bodyPr>
          <a:lstStyle/>
          <a:p>
            <a:r>
              <a:rPr lang="en-IN" dirty="0"/>
              <a:t>FMS is a computer-controlled system.</a:t>
            </a:r>
          </a:p>
          <a:p>
            <a:r>
              <a:rPr lang="en-IN" dirty="0"/>
              <a:t>It contains several work stations, each geared to different operations. </a:t>
            </a:r>
          </a:p>
          <a:p>
            <a:r>
              <a:rPr lang="en-IN" dirty="0"/>
              <a:t> Workstations machines are automated and programmable. </a:t>
            </a:r>
          </a:p>
          <a:p>
            <a:r>
              <a:rPr lang="en-IN" dirty="0"/>
              <a:t>Automated materials-handling equipment move components to the appropriate workstations. </a:t>
            </a:r>
          </a:p>
          <a:p>
            <a:r>
              <a:rPr lang="en-IN" dirty="0"/>
              <a:t>Then, it is moved onto the pre-programmed machines that select, position, and activate the specific tools for each job. </a:t>
            </a:r>
          </a:p>
          <a:p>
            <a:r>
              <a:rPr lang="en-IN" dirty="0"/>
              <a:t>Once the machines has finished one batch, the computer signals the next quantity or component, and the machine automatically transferred to the next workstation in its routing. </a:t>
            </a:r>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25</a:t>
            </a:fld>
            <a:endParaRPr lang="en-US"/>
          </a:p>
        </p:txBody>
      </p:sp>
    </p:spTree>
    <p:extLst>
      <p:ext uri="{BB962C8B-B14F-4D97-AF65-F5344CB8AC3E}">
        <p14:creationId xmlns:p14="http://schemas.microsoft.com/office/powerpoint/2010/main" val="41940079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992BEAE-52C2-5C41-ADFB-8724464F3639}"/>
              </a:ext>
            </a:extLst>
          </p:cNvPr>
          <p:cNvSpPr>
            <a:spLocks noGrp="1"/>
          </p:cNvSpPr>
          <p:nvPr>
            <p:ph type="title"/>
          </p:nvPr>
        </p:nvSpPr>
        <p:spPr>
          <a:xfrm>
            <a:off x="914400" y="274638"/>
            <a:ext cx="7772400" cy="657347"/>
          </a:xfrm>
        </p:spPr>
        <p:txBody>
          <a:bodyPr>
            <a:normAutofit fontScale="90000"/>
          </a:bodyPr>
          <a:lstStyle/>
          <a:p>
            <a:r>
              <a:rPr lang="en-IN" dirty="0"/>
              <a:t>Advantages</a:t>
            </a:r>
            <a:endParaRPr lang="en-US" dirty="0"/>
          </a:p>
        </p:txBody>
      </p:sp>
      <p:sp>
        <p:nvSpPr>
          <p:cNvPr id="3" name="Content Placeholder 2">
            <a:extLst>
              <a:ext uri="{FF2B5EF4-FFF2-40B4-BE49-F238E27FC236}">
                <a16:creationId xmlns="" xmlns:a16="http://schemas.microsoft.com/office/drawing/2014/main" id="{7719EEB6-050C-A84F-AAAE-0C799D08DB47}"/>
              </a:ext>
            </a:extLst>
          </p:cNvPr>
          <p:cNvSpPr>
            <a:spLocks noGrp="1"/>
          </p:cNvSpPr>
          <p:nvPr>
            <p:ph sz="quarter" idx="1"/>
          </p:nvPr>
        </p:nvSpPr>
        <p:spPr>
          <a:xfrm>
            <a:off x="369277" y="931985"/>
            <a:ext cx="8124092" cy="5679830"/>
          </a:xfrm>
        </p:spPr>
        <p:txBody>
          <a:bodyPr>
            <a:normAutofit/>
          </a:bodyPr>
          <a:lstStyle/>
          <a:p>
            <a:r>
              <a:rPr lang="en-IN" dirty="0"/>
              <a:t>FMS are regarded as one of the most efficient methods to employ in reducing or eliminating in manufacturing industries. </a:t>
            </a:r>
          </a:p>
          <a:p>
            <a:r>
              <a:rPr lang="en-IN" dirty="0"/>
              <a:t>FMS brings flexibility and responsiveness to the manufacturing floor. </a:t>
            </a:r>
          </a:p>
          <a:p>
            <a:r>
              <a:rPr lang="en-IN" dirty="0"/>
              <a:t>Lower work in process inventories </a:t>
            </a:r>
          </a:p>
          <a:p>
            <a:r>
              <a:rPr lang="en-IN" dirty="0"/>
              <a:t>Reduced throughput time and its variability </a:t>
            </a:r>
          </a:p>
          <a:p>
            <a:r>
              <a:rPr lang="en-IN" dirty="0"/>
              <a:t>Improved manufacturing control. </a:t>
            </a:r>
          </a:p>
          <a:p>
            <a:r>
              <a:rPr lang="en-IN" dirty="0"/>
              <a:t>Improved quality and reduced scrap rate. </a:t>
            </a:r>
          </a:p>
          <a:p>
            <a:r>
              <a:rPr lang="en-IN" dirty="0"/>
              <a:t>Reduction of floor space used. </a:t>
            </a:r>
          </a:p>
          <a:p>
            <a:r>
              <a:rPr lang="en-IN" dirty="0"/>
              <a:t>Better status monitor of machines, tools and material handling devices. </a:t>
            </a:r>
          </a:p>
          <a:p>
            <a:pPr marL="0" indent="0">
              <a:buNone/>
            </a:pPr>
            <a:endParaRPr lang="en-US" b="1"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26</a:t>
            </a:fld>
            <a:endParaRPr lang="en-US"/>
          </a:p>
        </p:txBody>
      </p:sp>
    </p:spTree>
    <p:extLst>
      <p:ext uri="{BB962C8B-B14F-4D97-AF65-F5344CB8AC3E}">
        <p14:creationId xmlns:p14="http://schemas.microsoft.com/office/powerpoint/2010/main" val="36998724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C9E40BF-1A11-CF4C-82D7-47ED13538744}"/>
              </a:ext>
            </a:extLst>
          </p:cNvPr>
          <p:cNvSpPr>
            <a:spLocks noGrp="1"/>
          </p:cNvSpPr>
          <p:nvPr>
            <p:ph type="title"/>
          </p:nvPr>
        </p:nvSpPr>
        <p:spPr>
          <a:xfrm>
            <a:off x="914400" y="274638"/>
            <a:ext cx="7772400" cy="727685"/>
          </a:xfrm>
        </p:spPr>
        <p:txBody>
          <a:bodyPr>
            <a:normAutofit fontScale="90000"/>
          </a:bodyPr>
          <a:lstStyle/>
          <a:p>
            <a:r>
              <a:rPr lang="en-IN" dirty="0"/>
              <a:t>Disadvantages</a:t>
            </a:r>
            <a:endParaRPr lang="en-US" dirty="0"/>
          </a:p>
        </p:txBody>
      </p:sp>
      <p:sp>
        <p:nvSpPr>
          <p:cNvPr id="3" name="Content Placeholder 2">
            <a:extLst>
              <a:ext uri="{FF2B5EF4-FFF2-40B4-BE49-F238E27FC236}">
                <a16:creationId xmlns="" xmlns:a16="http://schemas.microsoft.com/office/drawing/2014/main" id="{7A0D40B1-6E47-BF45-AB44-EBACD860DB6B}"/>
              </a:ext>
            </a:extLst>
          </p:cNvPr>
          <p:cNvSpPr>
            <a:spLocks noGrp="1"/>
          </p:cNvSpPr>
          <p:nvPr>
            <p:ph sz="quarter" idx="1"/>
          </p:nvPr>
        </p:nvSpPr>
        <p:spPr>
          <a:xfrm>
            <a:off x="914400" y="1143000"/>
            <a:ext cx="7772400" cy="4876800"/>
          </a:xfrm>
        </p:spPr>
        <p:txBody>
          <a:bodyPr/>
          <a:lstStyle/>
          <a:p>
            <a:r>
              <a:rPr lang="en-IN" dirty="0"/>
              <a:t>Limited ability to adapt to changes in product. </a:t>
            </a:r>
          </a:p>
          <a:p>
            <a:r>
              <a:rPr lang="en-IN" dirty="0"/>
              <a:t>Substantial preplanning and capital.</a:t>
            </a:r>
          </a:p>
          <a:p>
            <a:r>
              <a:rPr lang="en-IN" dirty="0"/>
              <a:t>Tooling and fixture requirement. </a:t>
            </a:r>
          </a:p>
          <a:p>
            <a:pPr marL="0" indent="0">
              <a:buNone/>
            </a:pPr>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27</a:t>
            </a:fld>
            <a:endParaRPr lang="en-US"/>
          </a:p>
        </p:txBody>
      </p:sp>
    </p:spTree>
    <p:extLst>
      <p:ext uri="{BB962C8B-B14F-4D97-AF65-F5344CB8AC3E}">
        <p14:creationId xmlns:p14="http://schemas.microsoft.com/office/powerpoint/2010/main" val="28275690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E4F33A8-5DD7-0D4B-96F9-2A48729BB6EE}"/>
              </a:ext>
            </a:extLst>
          </p:cNvPr>
          <p:cNvSpPr>
            <a:spLocks noGrp="1"/>
          </p:cNvSpPr>
          <p:nvPr>
            <p:ph type="title"/>
          </p:nvPr>
        </p:nvSpPr>
        <p:spPr>
          <a:xfrm>
            <a:off x="914400" y="274638"/>
            <a:ext cx="7772400" cy="622177"/>
          </a:xfrm>
        </p:spPr>
        <p:txBody>
          <a:bodyPr>
            <a:normAutofit fontScale="90000"/>
          </a:bodyPr>
          <a:lstStyle/>
          <a:p>
            <a:r>
              <a:rPr lang="en-IN" dirty="0"/>
              <a:t>Cellular Manufacturing (CM ) Layout </a:t>
            </a:r>
            <a:endParaRPr lang="en-US" dirty="0"/>
          </a:p>
        </p:txBody>
      </p:sp>
      <p:sp>
        <p:nvSpPr>
          <p:cNvPr id="3" name="Content Placeholder 2">
            <a:extLst>
              <a:ext uri="{FF2B5EF4-FFF2-40B4-BE49-F238E27FC236}">
                <a16:creationId xmlns="" xmlns:a16="http://schemas.microsoft.com/office/drawing/2014/main" id="{EAF52DB9-1295-0345-AC31-9945C0F04AA9}"/>
              </a:ext>
            </a:extLst>
          </p:cNvPr>
          <p:cNvSpPr>
            <a:spLocks noGrp="1"/>
          </p:cNvSpPr>
          <p:nvPr>
            <p:ph sz="quarter" idx="1"/>
          </p:nvPr>
        </p:nvSpPr>
        <p:spPr>
          <a:xfrm>
            <a:off x="914400" y="1037492"/>
            <a:ext cx="7772400" cy="4982308"/>
          </a:xfrm>
        </p:spPr>
        <p:txBody>
          <a:bodyPr>
            <a:normAutofit/>
          </a:bodyPr>
          <a:lstStyle/>
          <a:p>
            <a:r>
              <a:rPr lang="en-IN" dirty="0"/>
              <a:t>Grouping of machines into cells </a:t>
            </a:r>
          </a:p>
          <a:p>
            <a:r>
              <a:rPr lang="en-IN" dirty="0"/>
              <a:t>Cells function somewhat like product layout within a larger shop or process layout </a:t>
            </a:r>
          </a:p>
          <a:p>
            <a:r>
              <a:rPr lang="en-IN" dirty="0"/>
              <a:t>Each cell in the cm formed to produce a single part / a few parts </a:t>
            </a:r>
          </a:p>
          <a:p>
            <a:pPr lvl="2"/>
            <a:r>
              <a:rPr lang="en-IN" dirty="0"/>
              <a:t>All with common characteristics which usually requires similar machines and settings </a:t>
            </a:r>
          </a:p>
          <a:p>
            <a:r>
              <a:rPr lang="en-IN" dirty="0"/>
              <a:t>Flow of parts within the cell can take many forms </a:t>
            </a:r>
          </a:p>
          <a:p>
            <a:pPr marL="0" indent="0">
              <a:buNone/>
            </a:pPr>
            <a:endParaRPr lang="en-IN" dirty="0"/>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28</a:t>
            </a:fld>
            <a:endParaRPr lang="en-US"/>
          </a:p>
        </p:txBody>
      </p:sp>
    </p:spTree>
    <p:extLst>
      <p:ext uri="{BB962C8B-B14F-4D97-AF65-F5344CB8AC3E}">
        <p14:creationId xmlns:p14="http://schemas.microsoft.com/office/powerpoint/2010/main" val="14069262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51CB6582-2225-AB4A-8C9A-D9B55564DCE4}"/>
              </a:ext>
            </a:extLst>
          </p:cNvPr>
          <p:cNvPicPr>
            <a:picLocks noChangeAspect="1"/>
          </p:cNvPicPr>
          <p:nvPr/>
        </p:nvPicPr>
        <p:blipFill>
          <a:blip r:embed="rId2" cstate="print"/>
          <a:stretch>
            <a:fillRect/>
          </a:stretch>
        </p:blipFill>
        <p:spPr>
          <a:xfrm>
            <a:off x="178457" y="158262"/>
            <a:ext cx="6323212" cy="3409950"/>
          </a:xfrm>
          <a:prstGeom prst="rect">
            <a:avLst/>
          </a:prstGeom>
        </p:spPr>
      </p:pic>
      <p:pic>
        <p:nvPicPr>
          <p:cNvPr id="5" name="Picture 4">
            <a:extLst>
              <a:ext uri="{FF2B5EF4-FFF2-40B4-BE49-F238E27FC236}">
                <a16:creationId xmlns="" xmlns:a16="http://schemas.microsoft.com/office/drawing/2014/main" id="{73C81443-3997-5743-AE84-0CC140C3EB5F}"/>
              </a:ext>
            </a:extLst>
          </p:cNvPr>
          <p:cNvPicPr>
            <a:picLocks noChangeAspect="1"/>
          </p:cNvPicPr>
          <p:nvPr/>
        </p:nvPicPr>
        <p:blipFill>
          <a:blip r:embed="rId3" cstate="print"/>
          <a:stretch>
            <a:fillRect/>
          </a:stretch>
        </p:blipFill>
        <p:spPr>
          <a:xfrm>
            <a:off x="3983963" y="3568212"/>
            <a:ext cx="4421484" cy="3097797"/>
          </a:xfrm>
          <a:prstGeom prst="rect">
            <a:avLst/>
          </a:prstGeom>
        </p:spPr>
      </p:pic>
      <p:sp>
        <p:nvSpPr>
          <p:cNvPr id="2" name="Slide Number Placeholder 1"/>
          <p:cNvSpPr>
            <a:spLocks noGrp="1"/>
          </p:cNvSpPr>
          <p:nvPr>
            <p:ph type="sldNum" sz="quarter" idx="12"/>
          </p:nvPr>
        </p:nvSpPr>
        <p:spPr/>
        <p:txBody>
          <a:bodyPr/>
          <a:lstStyle/>
          <a:p>
            <a:fld id="{7C3E8C3F-1970-4A06-BE05-C83E6BE5ED6F}" type="slidenum">
              <a:rPr lang="en-US" smtClean="0"/>
              <a:pPr/>
              <a:t>29</a:t>
            </a:fld>
            <a:endParaRPr lang="en-US"/>
          </a:p>
        </p:txBody>
      </p:sp>
    </p:spTree>
    <p:extLst>
      <p:ext uri="{BB962C8B-B14F-4D97-AF65-F5344CB8AC3E}">
        <p14:creationId xmlns:p14="http://schemas.microsoft.com/office/powerpoint/2010/main" val="27437805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374" y="139148"/>
            <a:ext cx="7772400" cy="801412"/>
          </a:xfrm>
        </p:spPr>
        <p:txBody>
          <a:bodyPr>
            <a:normAutofit/>
          </a:bodyPr>
          <a:lstStyle/>
          <a:p>
            <a:r>
              <a:rPr lang="en-US" sz="3200" dirty="0"/>
              <a:t>Choosing location and layout</a:t>
            </a:r>
          </a:p>
        </p:txBody>
      </p:sp>
      <p:sp>
        <p:nvSpPr>
          <p:cNvPr id="3" name="Content Placeholder 2"/>
          <p:cNvSpPr>
            <a:spLocks noGrp="1"/>
          </p:cNvSpPr>
          <p:nvPr>
            <p:ph sz="quarter" idx="1"/>
          </p:nvPr>
        </p:nvSpPr>
        <p:spPr>
          <a:xfrm>
            <a:off x="606287" y="1033669"/>
            <a:ext cx="8259417" cy="5555973"/>
          </a:xfrm>
        </p:spPr>
        <p:txBody>
          <a:bodyPr>
            <a:normAutofit lnSpcReduction="10000"/>
          </a:bodyPr>
          <a:lstStyle/>
          <a:p>
            <a:r>
              <a:rPr lang="en-US" dirty="0"/>
              <a:t>The location of the plant can have a crucial effect on the profitability of a project, and the scope for future expansion. Many factors must be considered when selecting a suitable site. The principal factors to be considered are:</a:t>
            </a:r>
          </a:p>
          <a:p>
            <a:pPr marL="514350" indent="-514350">
              <a:buFont typeface="+mj-lt"/>
              <a:buAutoNum type="arabicPeriod"/>
            </a:pPr>
            <a:r>
              <a:rPr lang="en-US" dirty="0"/>
              <a:t>Location, With Respect To The Marketing Area.</a:t>
            </a:r>
          </a:p>
          <a:p>
            <a:pPr marL="514350" indent="-514350">
              <a:buFont typeface="+mj-lt"/>
              <a:buAutoNum type="arabicPeriod"/>
            </a:pPr>
            <a:r>
              <a:rPr lang="en-US" dirty="0"/>
              <a:t>Raw Material Supply.</a:t>
            </a:r>
          </a:p>
          <a:p>
            <a:pPr marL="514350" indent="-514350">
              <a:buFont typeface="+mj-lt"/>
              <a:buAutoNum type="arabicPeriod"/>
            </a:pPr>
            <a:r>
              <a:rPr lang="en-US" dirty="0"/>
              <a:t>Transport Facilities.</a:t>
            </a:r>
          </a:p>
          <a:p>
            <a:pPr marL="514350" indent="-514350">
              <a:buFont typeface="+mj-lt"/>
              <a:buAutoNum type="arabicPeriod"/>
            </a:pPr>
            <a:r>
              <a:rPr lang="en-US" dirty="0"/>
              <a:t>Availability Of </a:t>
            </a:r>
            <a:r>
              <a:rPr lang="en-US" dirty="0" err="1"/>
              <a:t>Labour</a:t>
            </a:r>
            <a:r>
              <a:rPr lang="en-US" dirty="0"/>
              <a:t>.</a:t>
            </a:r>
          </a:p>
          <a:p>
            <a:pPr marL="514350" indent="-514350">
              <a:buFont typeface="+mj-lt"/>
              <a:buAutoNum type="arabicPeriod"/>
            </a:pPr>
            <a:r>
              <a:rPr lang="en-US" dirty="0"/>
              <a:t>Availability Of Utilities: Water, Fuel, Power.</a:t>
            </a:r>
          </a:p>
          <a:p>
            <a:pPr marL="514350" indent="-514350">
              <a:buFont typeface="+mj-lt"/>
              <a:buAutoNum type="arabicPeriod"/>
            </a:pPr>
            <a:r>
              <a:rPr lang="en-US" dirty="0"/>
              <a:t>Environmental Impact, And Waste Disposal.</a:t>
            </a:r>
          </a:p>
          <a:p>
            <a:pPr marL="514350" indent="-514350">
              <a:buFont typeface="+mj-lt"/>
              <a:buAutoNum type="arabicPeriod"/>
            </a:pPr>
            <a:r>
              <a:rPr lang="en-US" dirty="0"/>
              <a:t>Local Community Considerations.</a:t>
            </a:r>
          </a:p>
          <a:p>
            <a:pPr marL="514350" indent="-514350">
              <a:buFont typeface="+mj-lt"/>
              <a:buAutoNum type="arabicPeriod"/>
            </a:pPr>
            <a:r>
              <a:rPr lang="en-US" dirty="0"/>
              <a:t>Climate.</a:t>
            </a:r>
          </a:p>
          <a:p>
            <a:pPr marL="514350" indent="-514350">
              <a:buFont typeface="+mj-lt"/>
              <a:buAutoNum type="arabicPeriod"/>
            </a:pPr>
            <a:r>
              <a:rPr lang="en-US" dirty="0"/>
              <a:t>Political Strategic Considerations. </a:t>
            </a:r>
          </a:p>
        </p:txBody>
      </p:sp>
      <p:sp>
        <p:nvSpPr>
          <p:cNvPr id="4" name="Slide Number Placeholder 3"/>
          <p:cNvSpPr>
            <a:spLocks noGrp="1"/>
          </p:cNvSpPr>
          <p:nvPr>
            <p:ph type="sldNum" sz="quarter" idx="12"/>
          </p:nvPr>
        </p:nvSpPr>
        <p:spPr/>
        <p:txBody>
          <a:bodyPr/>
          <a:lstStyle/>
          <a:p>
            <a:fld id="{7C3E8C3F-1970-4A06-BE05-C83E6BE5ED6F}" type="slidenum">
              <a:rPr lang="en-US" smtClean="0"/>
              <a:pPr/>
              <a:t>3</a:t>
            </a:fld>
            <a:endParaRPr 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CE05DFD-BEB2-BE4B-8E9C-2AC3F72B7270}"/>
              </a:ext>
            </a:extLst>
          </p:cNvPr>
          <p:cNvSpPr>
            <a:spLocks noGrp="1"/>
          </p:cNvSpPr>
          <p:nvPr>
            <p:ph type="title"/>
          </p:nvPr>
        </p:nvSpPr>
        <p:spPr/>
        <p:txBody>
          <a:bodyPr/>
          <a:lstStyle/>
          <a:p>
            <a:r>
              <a:rPr lang="en-US" dirty="0"/>
              <a:t>CM Layout</a:t>
            </a:r>
          </a:p>
        </p:txBody>
      </p:sp>
      <p:sp>
        <p:nvSpPr>
          <p:cNvPr id="3" name="Content Placeholder 2">
            <a:extLst>
              <a:ext uri="{FF2B5EF4-FFF2-40B4-BE49-F238E27FC236}">
                <a16:creationId xmlns="" xmlns:a16="http://schemas.microsoft.com/office/drawing/2014/main" id="{0B85BD3D-214C-A444-882F-4194E37C8E69}"/>
              </a:ext>
            </a:extLst>
          </p:cNvPr>
          <p:cNvSpPr>
            <a:spLocks noGrp="1"/>
          </p:cNvSpPr>
          <p:nvPr>
            <p:ph sz="quarter" idx="1"/>
          </p:nvPr>
        </p:nvSpPr>
        <p:spPr/>
        <p:txBody>
          <a:bodyPr>
            <a:normAutofit fontScale="77500" lnSpcReduction="20000"/>
          </a:bodyPr>
          <a:lstStyle/>
          <a:p>
            <a:pPr marL="0" indent="0">
              <a:buNone/>
            </a:pPr>
            <a:r>
              <a:rPr lang="en-IN" sz="3100" b="1" dirty="0"/>
              <a:t>Advantages</a:t>
            </a:r>
          </a:p>
          <a:p>
            <a:r>
              <a:rPr lang="en-IN" dirty="0"/>
              <a:t>Lower work-in-process inventories </a:t>
            </a:r>
          </a:p>
          <a:p>
            <a:r>
              <a:rPr lang="en-IN" dirty="0"/>
              <a:t>Reduced material handling costs </a:t>
            </a:r>
          </a:p>
          <a:p>
            <a:r>
              <a:rPr lang="en-IN" dirty="0"/>
              <a:t>Shorter flow times in production </a:t>
            </a:r>
          </a:p>
          <a:p>
            <a:r>
              <a:rPr lang="en-IN" dirty="0"/>
              <a:t>Simplified production planning (men, material etc.) </a:t>
            </a:r>
          </a:p>
          <a:p>
            <a:r>
              <a:rPr lang="en-IN" dirty="0"/>
              <a:t>Overall performance often increases by lowering production costs &amp; improving on-time delivery </a:t>
            </a:r>
          </a:p>
          <a:p>
            <a:r>
              <a:rPr lang="en-IN" dirty="0"/>
              <a:t>Improved quality </a:t>
            </a:r>
          </a:p>
          <a:p>
            <a:endParaRPr lang="en-IN" dirty="0"/>
          </a:p>
          <a:p>
            <a:pPr marL="0" indent="0">
              <a:buNone/>
            </a:pPr>
            <a:r>
              <a:rPr lang="en-IN" sz="3100" b="1" dirty="0"/>
              <a:t>Limitations </a:t>
            </a:r>
          </a:p>
          <a:p>
            <a:r>
              <a:rPr lang="en-IN" dirty="0"/>
              <a:t>Reduced manufacturing flexibility &amp; potentially increased machine downtime </a:t>
            </a:r>
          </a:p>
          <a:p>
            <a:r>
              <a:rPr lang="en-IN" dirty="0"/>
              <a:t>Duplicate pieces of machinery may be needed so as to avoid movement of parts between cells </a:t>
            </a:r>
          </a:p>
          <a:p>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30</a:t>
            </a:fld>
            <a:endParaRPr lang="en-US"/>
          </a:p>
        </p:txBody>
      </p:sp>
    </p:spTree>
    <p:extLst>
      <p:ext uri="{BB962C8B-B14F-4D97-AF65-F5344CB8AC3E}">
        <p14:creationId xmlns:p14="http://schemas.microsoft.com/office/powerpoint/2010/main" val="127749886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1D4271-6A61-BA42-A373-8C3017187195}"/>
              </a:ext>
            </a:extLst>
          </p:cNvPr>
          <p:cNvSpPr>
            <a:spLocks noGrp="1"/>
          </p:cNvSpPr>
          <p:nvPr>
            <p:ph type="title"/>
          </p:nvPr>
        </p:nvSpPr>
        <p:spPr>
          <a:xfrm>
            <a:off x="914400" y="274638"/>
            <a:ext cx="7772400" cy="657347"/>
          </a:xfrm>
        </p:spPr>
        <p:txBody>
          <a:bodyPr>
            <a:normAutofit fontScale="90000"/>
          </a:bodyPr>
          <a:lstStyle/>
          <a:p>
            <a:pPr algn="ctr"/>
            <a:r>
              <a:rPr lang="en-IN" dirty="0"/>
              <a:t>Combined layout </a:t>
            </a:r>
            <a:endParaRPr lang="en-US" dirty="0"/>
          </a:p>
        </p:txBody>
      </p:sp>
      <p:sp>
        <p:nvSpPr>
          <p:cNvPr id="3" name="Content Placeholder 2">
            <a:extLst>
              <a:ext uri="{FF2B5EF4-FFF2-40B4-BE49-F238E27FC236}">
                <a16:creationId xmlns="" xmlns:a16="http://schemas.microsoft.com/office/drawing/2014/main" id="{75E9E6C7-7D4F-5E41-AAD1-BF1038005B1D}"/>
              </a:ext>
            </a:extLst>
          </p:cNvPr>
          <p:cNvSpPr>
            <a:spLocks noGrp="1"/>
          </p:cNvSpPr>
          <p:nvPr>
            <p:ph sz="quarter" idx="1"/>
          </p:nvPr>
        </p:nvSpPr>
        <p:spPr>
          <a:xfrm>
            <a:off x="914400" y="1090246"/>
            <a:ext cx="7772400" cy="4929554"/>
          </a:xfrm>
        </p:spPr>
        <p:txBody>
          <a:bodyPr>
            <a:normAutofit fontScale="92500" lnSpcReduction="20000"/>
          </a:bodyPr>
          <a:lstStyle/>
          <a:p>
            <a:r>
              <a:rPr lang="en-IN" dirty="0"/>
              <a:t>The application of the principles of product layout, process layout, or fixed location layout in their strict meanings is difficult to come across. </a:t>
            </a:r>
          </a:p>
          <a:p>
            <a:r>
              <a:rPr lang="en-IN" dirty="0"/>
              <a:t>A combination of the product and process layouts, with an emphasis on either, is noticed in most industrial establishments. </a:t>
            </a:r>
          </a:p>
          <a:p>
            <a:r>
              <a:rPr lang="en-IN" dirty="0"/>
              <a:t>Criteria of good layout </a:t>
            </a:r>
          </a:p>
          <a:p>
            <a:r>
              <a:rPr lang="en-IN" dirty="0"/>
              <a:t>Maximum flexibility</a:t>
            </a:r>
            <a:br>
              <a:rPr lang="en-IN" dirty="0"/>
            </a:br>
            <a:r>
              <a:rPr lang="en-IN" dirty="0"/>
              <a:t>Maximum coordination </a:t>
            </a:r>
          </a:p>
          <a:p>
            <a:r>
              <a:rPr lang="en-IN" dirty="0"/>
              <a:t>Maximum use of volume </a:t>
            </a:r>
          </a:p>
          <a:p>
            <a:r>
              <a:rPr lang="en-IN" dirty="0"/>
              <a:t>Maximum visibility</a:t>
            </a:r>
          </a:p>
          <a:p>
            <a:r>
              <a:rPr lang="en-IN" dirty="0"/>
              <a:t>Maximum distance</a:t>
            </a:r>
          </a:p>
          <a:p>
            <a:r>
              <a:rPr lang="en-IN" dirty="0"/>
              <a:t> Minimum handling</a:t>
            </a:r>
          </a:p>
          <a:p>
            <a:r>
              <a:rPr lang="en-IN" dirty="0"/>
              <a:t> Inherent safety </a:t>
            </a:r>
          </a:p>
          <a:p>
            <a:endParaRPr lang="en-IN" dirty="0"/>
          </a:p>
          <a:p>
            <a:pPr marL="0" indent="0">
              <a:buNone/>
            </a:pPr>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31</a:t>
            </a:fld>
            <a:endParaRPr lang="en-US"/>
          </a:p>
        </p:txBody>
      </p:sp>
    </p:spTree>
    <p:extLst>
      <p:ext uri="{BB962C8B-B14F-4D97-AF65-F5344CB8AC3E}">
        <p14:creationId xmlns:p14="http://schemas.microsoft.com/office/powerpoint/2010/main" val="148630105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Production </a:t>
            </a:r>
            <a:r>
              <a:rPr lang="en-US" b="1" dirty="0" smtClean="0"/>
              <a:t>Management</a:t>
            </a:r>
            <a:endParaRPr lang="en-US" dirty="0"/>
          </a:p>
        </p:txBody>
      </p:sp>
      <p:sp>
        <p:nvSpPr>
          <p:cNvPr id="3" name="Slide Number Placeholder 2"/>
          <p:cNvSpPr>
            <a:spLocks noGrp="1"/>
          </p:cNvSpPr>
          <p:nvPr>
            <p:ph type="sldNum" sz="quarter" idx="12"/>
          </p:nvPr>
        </p:nvSpPr>
        <p:spPr/>
        <p:txBody>
          <a:bodyPr/>
          <a:lstStyle/>
          <a:p>
            <a:fld id="{7C3E8C3F-1970-4A06-BE05-C83E6BE5ED6F}" type="slidenum">
              <a:rPr lang="en-US" smtClean="0"/>
              <a:pPr/>
              <a:t>32</a:t>
            </a:fld>
            <a:endParaRPr lang="en-US"/>
          </a:p>
        </p:txBody>
      </p:sp>
      <p:sp>
        <p:nvSpPr>
          <p:cNvPr id="4" name="Content Placeholder 3"/>
          <p:cNvSpPr>
            <a:spLocks noGrp="1"/>
          </p:cNvSpPr>
          <p:nvPr>
            <p:ph sz="quarter" idx="1"/>
          </p:nvPr>
        </p:nvSpPr>
        <p:spPr/>
        <p:txBody>
          <a:bodyPr/>
          <a:lstStyle/>
          <a:p>
            <a:r>
              <a:rPr lang="en-US" dirty="0"/>
              <a:t>Production management means planning, </a:t>
            </a:r>
            <a:r>
              <a:rPr lang="en-US" dirty="0" smtClean="0"/>
              <a:t>organizing, </a:t>
            </a:r>
            <a:r>
              <a:rPr lang="en-US" dirty="0"/>
              <a:t>directing and controlling of production activities.</a:t>
            </a:r>
          </a:p>
          <a:p>
            <a:r>
              <a:rPr lang="en-US" dirty="0"/>
              <a:t>Production management deals with converting raw materials into finished goods or products. It brings together the </a:t>
            </a:r>
            <a:r>
              <a:rPr lang="en-US" dirty="0">
                <a:solidFill>
                  <a:srgbClr val="FF0000"/>
                </a:solidFill>
              </a:rPr>
              <a:t>6M</a:t>
            </a:r>
            <a:r>
              <a:rPr lang="en-US" dirty="0"/>
              <a:t>'s i.e. men, money, machines, materials, methods and markets to satisfy the wants of the people.</a:t>
            </a:r>
          </a:p>
          <a:p>
            <a:endParaRPr lang="en-US" dirty="0"/>
          </a:p>
        </p:txBody>
      </p:sp>
    </p:spTree>
    <p:extLst>
      <p:ext uri="{BB962C8B-B14F-4D97-AF65-F5344CB8AC3E}">
        <p14:creationId xmlns:p14="http://schemas.microsoft.com/office/powerpoint/2010/main" val="295364805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C3E8C3F-1970-4A06-BE05-C83E6BE5ED6F}" type="slidenum">
              <a:rPr lang="en-US" smtClean="0"/>
              <a:pPr/>
              <a:t>33</a:t>
            </a:fld>
            <a:endParaRPr lang="en-US"/>
          </a:p>
        </p:txBody>
      </p:sp>
      <p:sp>
        <p:nvSpPr>
          <p:cNvPr id="4" name="Content Placeholder 3"/>
          <p:cNvSpPr>
            <a:spLocks noGrp="1"/>
          </p:cNvSpPr>
          <p:nvPr>
            <p:ph sz="quarter" idx="1"/>
          </p:nvPr>
        </p:nvSpPr>
        <p:spPr/>
        <p:txBody>
          <a:bodyPr>
            <a:normAutofit fontScale="92500" lnSpcReduction="10000"/>
          </a:bodyPr>
          <a:lstStyle/>
          <a:p>
            <a:r>
              <a:rPr lang="en-US" dirty="0"/>
              <a:t>Production management also deals with decision-making regarding the quality, quantity, </a:t>
            </a:r>
            <a:r>
              <a:rPr lang="en-US" dirty="0" smtClean="0"/>
              <a:t>cost </a:t>
            </a:r>
            <a:r>
              <a:rPr lang="en-US" dirty="0"/>
              <a:t>of production. It applies management principles to production.</a:t>
            </a:r>
          </a:p>
          <a:p>
            <a:r>
              <a:rPr lang="en-US" dirty="0"/>
              <a:t>Production management is a part of business management. It is also called "</a:t>
            </a:r>
            <a:r>
              <a:rPr lang="en-US" b="1" dirty="0"/>
              <a:t>Production Function</a:t>
            </a:r>
            <a:r>
              <a:rPr lang="en-US" dirty="0"/>
              <a:t>." Production management is slowly being replaced by operations management.</a:t>
            </a:r>
          </a:p>
          <a:p>
            <a:r>
              <a:rPr lang="en-US" dirty="0"/>
              <a:t>The main </a:t>
            </a:r>
            <a:r>
              <a:rPr lang="en-US" b="1" dirty="0"/>
              <a:t>objective</a:t>
            </a:r>
            <a:r>
              <a:rPr lang="en-US" dirty="0"/>
              <a:t> of production management is to produce goods and services of the right quality, right quantity, at the right time and at minimum cost. It also tries to improve the efficiency. An efficient </a:t>
            </a:r>
            <a:r>
              <a:rPr lang="en-US" dirty="0" err="1"/>
              <a:t>organisation</a:t>
            </a:r>
            <a:r>
              <a:rPr lang="en-US" dirty="0"/>
              <a:t> can face competition effectively. Production management ensures full or optimum </a:t>
            </a:r>
            <a:r>
              <a:rPr lang="en-US" dirty="0" err="1"/>
              <a:t>utilisation</a:t>
            </a:r>
            <a:r>
              <a:rPr lang="en-US" dirty="0"/>
              <a:t> of available production capacity.</a:t>
            </a:r>
          </a:p>
          <a:p>
            <a:endParaRPr lang="en-US" dirty="0"/>
          </a:p>
        </p:txBody>
      </p:sp>
    </p:spTree>
    <p:extLst>
      <p:ext uri="{BB962C8B-B14F-4D97-AF65-F5344CB8AC3E}">
        <p14:creationId xmlns:p14="http://schemas.microsoft.com/office/powerpoint/2010/main" val="382886161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a:t>
            </a:r>
            <a:endParaRPr lang="en-US" dirty="0"/>
          </a:p>
        </p:txBody>
      </p:sp>
      <p:sp>
        <p:nvSpPr>
          <p:cNvPr id="3" name="Slide Number Placeholder 2"/>
          <p:cNvSpPr>
            <a:spLocks noGrp="1"/>
          </p:cNvSpPr>
          <p:nvPr>
            <p:ph type="sldNum" sz="quarter" idx="12"/>
          </p:nvPr>
        </p:nvSpPr>
        <p:spPr/>
        <p:txBody>
          <a:bodyPr/>
          <a:lstStyle/>
          <a:p>
            <a:fld id="{7C3E8C3F-1970-4A06-BE05-C83E6BE5ED6F}" type="slidenum">
              <a:rPr lang="en-US" smtClean="0"/>
              <a:pPr/>
              <a:t>34</a:t>
            </a:fld>
            <a:endParaRPr lang="en-US"/>
          </a:p>
        </p:txBody>
      </p:sp>
      <p:sp>
        <p:nvSpPr>
          <p:cNvPr id="4" name="Content Placeholder 3"/>
          <p:cNvSpPr>
            <a:spLocks noGrp="1"/>
          </p:cNvSpPr>
          <p:nvPr>
            <p:ph sz="quarter" idx="1"/>
          </p:nvPr>
        </p:nvSpPr>
        <p:spPr/>
        <p:txBody>
          <a:bodyPr/>
          <a:lstStyle/>
          <a:p>
            <a:pPr marL="0" indent="0">
              <a:buNone/>
            </a:pPr>
            <a:r>
              <a:rPr lang="en-US" dirty="0"/>
              <a:t>"Production management deals with decision-making related to production processes so that the resulting goods or service is produced according to specification, in the amount and by the schedule demanded and at minimum cost."</a:t>
            </a:r>
          </a:p>
        </p:txBody>
      </p:sp>
    </p:spTree>
    <p:extLst>
      <p:ext uri="{BB962C8B-B14F-4D97-AF65-F5344CB8AC3E}">
        <p14:creationId xmlns:p14="http://schemas.microsoft.com/office/powerpoint/2010/main" val="814154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C3E8C3F-1970-4A06-BE05-C83E6BE5ED6F}" type="slidenum">
              <a:rPr lang="en-US" smtClean="0"/>
              <a:pPr/>
              <a:t>35</a:t>
            </a:fld>
            <a:endParaRPr lang="en-US"/>
          </a:p>
        </p:txBody>
      </p:sp>
      <p:sp>
        <p:nvSpPr>
          <p:cNvPr id="4" name="Content Placeholder 3"/>
          <p:cNvSpPr>
            <a:spLocks noGrp="1"/>
          </p:cNvSpPr>
          <p:nvPr>
            <p:ph sz="quarter" idx="1"/>
          </p:nvPr>
        </p:nvSpPr>
        <p:spPr>
          <a:xfrm>
            <a:off x="900752" y="545909"/>
            <a:ext cx="7786048" cy="5800299"/>
          </a:xfrm>
        </p:spPr>
        <p:txBody>
          <a:bodyPr>
            <a:normAutofit fontScale="92500" lnSpcReduction="10000"/>
          </a:bodyPr>
          <a:lstStyle/>
          <a:p>
            <a:pPr marL="0" indent="0">
              <a:buNone/>
            </a:pPr>
            <a:r>
              <a:rPr lang="en-US" b="1" dirty="0"/>
              <a:t>Importance of Production </a:t>
            </a:r>
            <a:r>
              <a:rPr lang="en-US" b="1" dirty="0" smtClean="0"/>
              <a:t>Management</a:t>
            </a:r>
            <a:r>
              <a:rPr lang="en-US" dirty="0"/>
              <a:t/>
            </a:r>
            <a:br>
              <a:rPr lang="en-US" dirty="0"/>
            </a:br>
            <a:r>
              <a:rPr lang="en-US" dirty="0"/>
              <a:t>The importance of production management to the business firm:</a:t>
            </a:r>
          </a:p>
          <a:p>
            <a:r>
              <a:rPr lang="en-US" b="1" dirty="0"/>
              <a:t>Accomplishment of firm's objectives</a:t>
            </a:r>
            <a:r>
              <a:rPr lang="en-US" dirty="0"/>
              <a:t> : Production management helps the business firm to achieve all its objectives. It produces products, which </a:t>
            </a:r>
            <a:r>
              <a:rPr lang="en-US" dirty="0">
                <a:solidFill>
                  <a:srgbClr val="FF0000"/>
                </a:solidFill>
              </a:rPr>
              <a:t>satisfy the customers' needs and wants</a:t>
            </a:r>
            <a:r>
              <a:rPr lang="en-US" dirty="0"/>
              <a:t>. So, the firm will increase its sales. This will help it to achieve its objectives.</a:t>
            </a:r>
          </a:p>
          <a:p>
            <a:r>
              <a:rPr lang="en-US" b="1" dirty="0"/>
              <a:t>Reputation, Goodwill and Image</a:t>
            </a:r>
            <a:r>
              <a:rPr lang="en-US" dirty="0"/>
              <a:t> : Production management helps the firm to satisfy its customers. This increases the firms reputation, goodwill and image. A good image helps the firm to expand and grow.</a:t>
            </a:r>
          </a:p>
          <a:p>
            <a:r>
              <a:rPr lang="en-US" b="1" dirty="0"/>
              <a:t>Helps to introduce new products</a:t>
            </a:r>
            <a:r>
              <a:rPr lang="en-US" dirty="0"/>
              <a:t> : Production management helps to introduce new products in the market. It conducts </a:t>
            </a:r>
            <a:r>
              <a:rPr lang="en-US" dirty="0">
                <a:solidFill>
                  <a:srgbClr val="FF0000"/>
                </a:solidFill>
              </a:rPr>
              <a:t>Research and development </a:t>
            </a:r>
            <a:r>
              <a:rPr lang="en-US" dirty="0"/>
              <a:t>(R&amp;D). This helps the firm to develop newer and better quality products. These products are successful in the market because they give full satisfaction to the customers.</a:t>
            </a:r>
          </a:p>
          <a:p>
            <a:endParaRPr lang="en-US" dirty="0"/>
          </a:p>
        </p:txBody>
      </p:sp>
    </p:spTree>
    <p:extLst>
      <p:ext uri="{BB962C8B-B14F-4D97-AF65-F5344CB8AC3E}">
        <p14:creationId xmlns:p14="http://schemas.microsoft.com/office/powerpoint/2010/main" val="233348663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C3E8C3F-1970-4A06-BE05-C83E6BE5ED6F}" type="slidenum">
              <a:rPr lang="en-US" smtClean="0"/>
              <a:pPr/>
              <a:t>36</a:t>
            </a:fld>
            <a:endParaRPr lang="en-US"/>
          </a:p>
        </p:txBody>
      </p:sp>
      <p:sp>
        <p:nvSpPr>
          <p:cNvPr id="4" name="Content Placeholder 3"/>
          <p:cNvSpPr>
            <a:spLocks noGrp="1"/>
          </p:cNvSpPr>
          <p:nvPr>
            <p:ph sz="quarter" idx="1"/>
          </p:nvPr>
        </p:nvSpPr>
        <p:spPr>
          <a:xfrm>
            <a:off x="477672" y="477671"/>
            <a:ext cx="8209128" cy="6005015"/>
          </a:xfrm>
        </p:spPr>
        <p:txBody>
          <a:bodyPr>
            <a:normAutofit lnSpcReduction="10000"/>
          </a:bodyPr>
          <a:lstStyle/>
          <a:p>
            <a:r>
              <a:rPr lang="en-US" b="1" dirty="0"/>
              <a:t>Supports other functional areas</a:t>
            </a:r>
            <a:r>
              <a:rPr lang="en-US" dirty="0"/>
              <a:t> : Production management supports other functional areas in an </a:t>
            </a:r>
            <a:r>
              <a:rPr lang="en-US" dirty="0" smtClean="0"/>
              <a:t>organization, </a:t>
            </a:r>
            <a:r>
              <a:rPr lang="en-US" dirty="0"/>
              <a:t>such as marketing, finance, and personnel. The marketing department will find it easier to sell good-quality products, and the finance department will get more funds due to increase in </a:t>
            </a:r>
            <a:r>
              <a:rPr lang="en-US" dirty="0" smtClean="0"/>
              <a:t>sales.</a:t>
            </a:r>
          </a:p>
          <a:p>
            <a:r>
              <a:rPr lang="en-US" b="1" dirty="0"/>
              <a:t>Helps to face competition</a:t>
            </a:r>
            <a:r>
              <a:rPr lang="en-US" dirty="0"/>
              <a:t> : Production management helps the firm to face competition in the market. This is because production management produces products of right quantity, right quality, right price and at the right time. These products are delivered to the customers as per their </a:t>
            </a:r>
            <a:r>
              <a:rPr lang="en-US" dirty="0" smtClean="0"/>
              <a:t>requirements.</a:t>
            </a:r>
          </a:p>
          <a:p>
            <a:r>
              <a:rPr lang="en-US" b="1" dirty="0"/>
              <a:t>Optimum </a:t>
            </a:r>
            <a:r>
              <a:rPr lang="en-US" b="1" dirty="0" err="1"/>
              <a:t>utilisation</a:t>
            </a:r>
            <a:r>
              <a:rPr lang="en-US" b="1" dirty="0"/>
              <a:t> of resources</a:t>
            </a:r>
            <a:r>
              <a:rPr lang="en-US" dirty="0"/>
              <a:t> : Production management facilitates optimum </a:t>
            </a:r>
            <a:r>
              <a:rPr lang="en-US" dirty="0" err="1"/>
              <a:t>utilisation</a:t>
            </a:r>
            <a:r>
              <a:rPr lang="en-US" dirty="0"/>
              <a:t> of resources such as manpower, machines, etc. So, the firm can meet its capacity </a:t>
            </a:r>
            <a:r>
              <a:rPr lang="en-US" dirty="0" err="1"/>
              <a:t>utilisation</a:t>
            </a:r>
            <a:r>
              <a:rPr lang="en-US" dirty="0"/>
              <a:t> objective. This will bring higher returns to the </a:t>
            </a:r>
            <a:r>
              <a:rPr lang="en-US" dirty="0" err="1"/>
              <a:t>organisation</a:t>
            </a:r>
            <a:r>
              <a:rPr lang="en-US" dirty="0"/>
              <a:t>.</a:t>
            </a:r>
            <a:endParaRPr lang="en-US" dirty="0" smtClean="0"/>
          </a:p>
          <a:p>
            <a:endParaRPr lang="en-US" dirty="0"/>
          </a:p>
        </p:txBody>
      </p:sp>
    </p:spTree>
    <p:extLst>
      <p:ext uri="{BB962C8B-B14F-4D97-AF65-F5344CB8AC3E}">
        <p14:creationId xmlns:p14="http://schemas.microsoft.com/office/powerpoint/2010/main" val="42099723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C3E8C3F-1970-4A06-BE05-C83E6BE5ED6F}" type="slidenum">
              <a:rPr lang="en-US" smtClean="0"/>
              <a:pPr/>
              <a:t>37</a:t>
            </a:fld>
            <a:endParaRPr lang="en-US"/>
          </a:p>
        </p:txBody>
      </p:sp>
      <p:sp>
        <p:nvSpPr>
          <p:cNvPr id="4" name="Content Placeholder 3"/>
          <p:cNvSpPr>
            <a:spLocks noGrp="1"/>
          </p:cNvSpPr>
          <p:nvPr>
            <p:ph sz="quarter" idx="1"/>
          </p:nvPr>
        </p:nvSpPr>
        <p:spPr>
          <a:xfrm>
            <a:off x="914400" y="491319"/>
            <a:ext cx="7772400" cy="5528481"/>
          </a:xfrm>
        </p:spPr>
        <p:txBody>
          <a:bodyPr/>
          <a:lstStyle/>
          <a:p>
            <a:r>
              <a:rPr lang="en-US" b="1" dirty="0" err="1"/>
              <a:t>Minimises</a:t>
            </a:r>
            <a:r>
              <a:rPr lang="en-US" b="1" dirty="0"/>
              <a:t> cost of production</a:t>
            </a:r>
            <a:r>
              <a:rPr lang="en-US" dirty="0"/>
              <a:t> : Production management helps to </a:t>
            </a:r>
            <a:r>
              <a:rPr lang="en-US" dirty="0" err="1"/>
              <a:t>minimise</a:t>
            </a:r>
            <a:r>
              <a:rPr lang="en-US" dirty="0"/>
              <a:t> the cost of production. It tries to </a:t>
            </a:r>
            <a:r>
              <a:rPr lang="en-US" dirty="0" err="1"/>
              <a:t>maximise</a:t>
            </a:r>
            <a:r>
              <a:rPr lang="en-US" dirty="0"/>
              <a:t> the output and </a:t>
            </a:r>
            <a:r>
              <a:rPr lang="en-US" dirty="0" err="1"/>
              <a:t>minimise</a:t>
            </a:r>
            <a:r>
              <a:rPr lang="en-US" dirty="0"/>
              <a:t> the inputs. This helps the firm to achieve its cost reduction and efficiency objective</a:t>
            </a:r>
            <a:r>
              <a:rPr lang="en-US" dirty="0" smtClean="0"/>
              <a:t>.</a:t>
            </a:r>
          </a:p>
          <a:p>
            <a:r>
              <a:rPr lang="en-US" b="1" dirty="0"/>
              <a:t>Expansion of the firm</a:t>
            </a:r>
            <a:r>
              <a:rPr lang="en-US" dirty="0"/>
              <a:t> : The Production management helps the firm to expand and grow. This is because it tries to improve quality and reduce costs. This helps the firm to earn higher profits. These profits help the firm to expand and grow.</a:t>
            </a:r>
            <a:endParaRPr lang="en-US" dirty="0" smtClean="0"/>
          </a:p>
        </p:txBody>
      </p:sp>
    </p:spTree>
    <p:extLst>
      <p:ext uri="{BB962C8B-B14F-4D97-AF65-F5344CB8AC3E}">
        <p14:creationId xmlns:p14="http://schemas.microsoft.com/office/powerpoint/2010/main" val="4065003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C3E8C3F-1970-4A06-BE05-C83E6BE5ED6F}" type="slidenum">
              <a:rPr lang="en-US" smtClean="0"/>
              <a:pPr/>
              <a:t>38</a:t>
            </a:fld>
            <a:endParaRPr lang="en-US"/>
          </a:p>
        </p:txBody>
      </p:sp>
      <p:sp>
        <p:nvSpPr>
          <p:cNvPr id="4" name="Content Placeholder 3"/>
          <p:cNvSpPr>
            <a:spLocks noGrp="1"/>
          </p:cNvSpPr>
          <p:nvPr>
            <p:ph sz="quarter" idx="1"/>
          </p:nvPr>
        </p:nvSpPr>
        <p:spPr>
          <a:xfrm>
            <a:off x="603504" y="341195"/>
            <a:ext cx="8083296" cy="6100548"/>
          </a:xfrm>
        </p:spPr>
        <p:txBody>
          <a:bodyPr>
            <a:normAutofit lnSpcReduction="10000"/>
          </a:bodyPr>
          <a:lstStyle/>
          <a:p>
            <a:pPr marL="0" indent="0">
              <a:buNone/>
            </a:pPr>
            <a:r>
              <a:rPr lang="en-US" dirty="0"/>
              <a:t>The importance of production management to customers and society:</a:t>
            </a:r>
          </a:p>
          <a:p>
            <a:r>
              <a:rPr lang="en-US" b="1" dirty="0"/>
              <a:t>Higher standard of living</a:t>
            </a:r>
            <a:r>
              <a:rPr lang="en-US" dirty="0"/>
              <a:t> : Production management conducts continuous research and development (R&amp;D). So they produce new and better varieties of products. People use these products and enjoy a higher standard of living.</a:t>
            </a:r>
          </a:p>
          <a:p>
            <a:r>
              <a:rPr lang="en-US" b="1" dirty="0"/>
              <a:t>Generates employment</a:t>
            </a:r>
            <a:r>
              <a:rPr lang="en-US" dirty="0"/>
              <a:t> : Production activities create many different job opportunities in the country, either directly or indirectly. Direct employment is generated in the production area, and indirect employment is generated in the supporting areas such as marketing, finance, customer support, etc.</a:t>
            </a:r>
          </a:p>
          <a:p>
            <a:r>
              <a:rPr lang="en-US" b="1" dirty="0"/>
              <a:t>Improves quality and reduces cost</a:t>
            </a:r>
            <a:r>
              <a:rPr lang="en-US" dirty="0"/>
              <a:t> : Production management improves the quality of the products because of research and development. Because of large-scale production, there are economies of large scale. This brings down the cost of production. So, consumer prices also reduce.</a:t>
            </a:r>
          </a:p>
          <a:p>
            <a:endParaRPr lang="en-US" dirty="0"/>
          </a:p>
        </p:txBody>
      </p:sp>
    </p:spTree>
    <p:extLst>
      <p:ext uri="{BB962C8B-B14F-4D97-AF65-F5344CB8AC3E}">
        <p14:creationId xmlns:p14="http://schemas.microsoft.com/office/powerpoint/2010/main" val="27129286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C3E8C3F-1970-4A06-BE05-C83E6BE5ED6F}" type="slidenum">
              <a:rPr lang="en-US" smtClean="0"/>
              <a:pPr/>
              <a:t>39</a:t>
            </a:fld>
            <a:endParaRPr lang="en-US"/>
          </a:p>
        </p:txBody>
      </p:sp>
      <p:sp>
        <p:nvSpPr>
          <p:cNvPr id="7" name="Content Placeholder 6"/>
          <p:cNvSpPr>
            <a:spLocks noGrp="1"/>
          </p:cNvSpPr>
          <p:nvPr>
            <p:ph sz="quarter" idx="1"/>
          </p:nvPr>
        </p:nvSpPr>
        <p:spPr>
          <a:xfrm>
            <a:off x="327546" y="300251"/>
            <a:ext cx="8359254" cy="6073253"/>
          </a:xfrm>
        </p:spPr>
        <p:txBody>
          <a:bodyPr>
            <a:normAutofit/>
          </a:bodyPr>
          <a:lstStyle/>
          <a:p>
            <a:r>
              <a:rPr lang="en-US" b="1" dirty="0"/>
              <a:t>Spread effect</a:t>
            </a:r>
            <a:r>
              <a:rPr lang="en-US" dirty="0"/>
              <a:t> : Because of production, other sectors also expand. Companies making spare parts will expand. The service sector such as banking, transport, communication, insurance, BPO, etc. also expand. This spread effect offers more job opportunities and boosts </a:t>
            </a:r>
            <a:r>
              <a:rPr lang="en-US" dirty="0" smtClean="0"/>
              <a:t>economy</a:t>
            </a:r>
          </a:p>
          <a:p>
            <a:pPr lvl="0"/>
            <a:r>
              <a:rPr lang="en-US" b="1" dirty="0" smtClean="0"/>
              <a:t>Boosts </a:t>
            </a:r>
            <a:r>
              <a:rPr lang="en-US" b="1" dirty="0"/>
              <a:t>economy </a:t>
            </a:r>
            <a:r>
              <a:rPr lang="en-US" dirty="0"/>
              <a:t>: Production management ensures optimum </a:t>
            </a:r>
            <a:r>
              <a:rPr lang="en-US" dirty="0" smtClean="0"/>
              <a:t>utilization </a:t>
            </a:r>
            <a:r>
              <a:rPr lang="en-US" dirty="0"/>
              <a:t>of resources and effective production of goods and services. </a:t>
            </a:r>
            <a:r>
              <a:rPr lang="en-US" dirty="0"/>
              <a:t>This leads to speedy economic growth and well-being of the nation. </a:t>
            </a:r>
          </a:p>
          <a:p>
            <a:endParaRPr lang="en-US" dirty="0"/>
          </a:p>
        </p:txBody>
      </p:sp>
    </p:spTree>
    <p:extLst>
      <p:ext uri="{BB962C8B-B14F-4D97-AF65-F5344CB8AC3E}">
        <p14:creationId xmlns:p14="http://schemas.microsoft.com/office/powerpoint/2010/main" val="3859364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695739" y="824948"/>
            <a:ext cx="7991061" cy="5347252"/>
          </a:xfrm>
        </p:spPr>
        <p:txBody>
          <a:bodyPr>
            <a:normAutofit/>
          </a:bodyPr>
          <a:lstStyle/>
          <a:p>
            <a:pPr>
              <a:buNone/>
            </a:pPr>
            <a:r>
              <a:rPr lang="en-US" b="1" u="sng" dirty="0"/>
              <a:t>1.Marketing Area</a:t>
            </a:r>
          </a:p>
          <a:p>
            <a:r>
              <a:rPr lang="en-US" dirty="0"/>
              <a:t>For materials that are produced in bulk quantities: such as cement, mineral acids and fertilizers, where the cost of the product per ton is relatively low. The cost of transport a significant fraction of the sales price, the plant should be located close to the primary market. </a:t>
            </a:r>
          </a:p>
          <a:p>
            <a:r>
              <a:rPr lang="en-US" dirty="0"/>
              <a:t>This consideration will be less important for low volume production, high-priced products; such as pharmaceuticals. </a:t>
            </a:r>
          </a:p>
          <a:p>
            <a:r>
              <a:rPr lang="en-US" dirty="0"/>
              <a:t>In an international market, there may be an advantage to be gained by locating the plant within an area with preferential tariff.</a:t>
            </a:r>
          </a:p>
        </p:txBody>
      </p:sp>
      <p:sp>
        <p:nvSpPr>
          <p:cNvPr id="2" name="Slide Number Placeholder 1"/>
          <p:cNvSpPr>
            <a:spLocks noGrp="1"/>
          </p:cNvSpPr>
          <p:nvPr>
            <p:ph type="sldNum" sz="quarter" idx="12"/>
          </p:nvPr>
        </p:nvSpPr>
        <p:spPr/>
        <p:txBody>
          <a:bodyPr/>
          <a:lstStyle/>
          <a:p>
            <a:fld id="{7C3E8C3F-1970-4A06-BE05-C83E6BE5ED6F}" type="slidenum">
              <a:rPr lang="en-US" smtClean="0"/>
              <a:pPr/>
              <a:t>4</a:t>
            </a:fld>
            <a:endParaRPr lang="en-US"/>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C2B8338C-A386-46D1-9C95-D2B21857423B}" type="slidenum">
              <a:rPr lang="en-US"/>
              <a:pPr/>
              <a:t>40</a:t>
            </a:fld>
            <a:endParaRPr lang="en-US"/>
          </a:p>
        </p:txBody>
      </p:sp>
      <p:sp>
        <p:nvSpPr>
          <p:cNvPr id="100354" name="Rectangle 2"/>
          <p:cNvSpPr>
            <a:spLocks noGrp="1" noChangeArrowheads="1"/>
          </p:cNvSpPr>
          <p:nvPr>
            <p:ph type="title"/>
          </p:nvPr>
        </p:nvSpPr>
        <p:spPr/>
        <p:txBody>
          <a:bodyPr/>
          <a:lstStyle/>
          <a:p>
            <a:r>
              <a:rPr lang="en-US" b="1"/>
              <a:t>What is Marketing?</a:t>
            </a:r>
          </a:p>
        </p:txBody>
      </p:sp>
      <p:sp>
        <p:nvSpPr>
          <p:cNvPr id="100355" name="Rectangle 3"/>
          <p:cNvSpPr>
            <a:spLocks noGrp="1" noChangeArrowheads="1"/>
          </p:cNvSpPr>
          <p:nvPr>
            <p:ph type="body" idx="1"/>
          </p:nvPr>
        </p:nvSpPr>
        <p:spPr/>
        <p:txBody>
          <a:bodyPr/>
          <a:lstStyle/>
          <a:p>
            <a:pPr algn="just">
              <a:buFont typeface="Wingdings" panose="05000000000000000000" pitchFamily="2" charset="2"/>
              <a:buNone/>
            </a:pPr>
            <a:r>
              <a:rPr lang="en-US"/>
              <a:t>  Marketing is the delivery of customer satisfaction at a profit. </a:t>
            </a:r>
          </a:p>
        </p:txBody>
      </p:sp>
    </p:spTree>
    <p:extLst>
      <p:ext uri="{BB962C8B-B14F-4D97-AF65-F5344CB8AC3E}">
        <p14:creationId xmlns:p14="http://schemas.microsoft.com/office/powerpoint/2010/main" val="142403061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0354"/>
                                        </p:tgtEl>
                                        <p:attrNameLst>
                                          <p:attrName>style.visibility</p:attrName>
                                        </p:attrNameLst>
                                      </p:cBhvr>
                                      <p:to>
                                        <p:strVal val="visible"/>
                                      </p:to>
                                    </p:set>
                                    <p:animEffect transition="in" filter="blinds(horizontal)">
                                      <p:cBhvr>
                                        <p:cTn id="7" dur="500"/>
                                        <p:tgtEl>
                                          <p:spTgt spid="10035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5" presetClass="entr" presetSubtype="0" fill="hold" grpId="0" nodeType="clickEffect">
                                  <p:stCondLst>
                                    <p:cond delay="0"/>
                                  </p:stCondLst>
                                  <p:childTnLst>
                                    <p:set>
                                      <p:cBhvr>
                                        <p:cTn id="11" dur="1" fill="hold">
                                          <p:stCondLst>
                                            <p:cond delay="0"/>
                                          </p:stCondLst>
                                        </p:cTn>
                                        <p:tgtEl>
                                          <p:spTgt spid="100355">
                                            <p:txEl>
                                              <p:pRg st="0" end="0"/>
                                            </p:txEl>
                                          </p:spTgt>
                                        </p:tgtEl>
                                        <p:attrNameLst>
                                          <p:attrName>style.visibility</p:attrName>
                                        </p:attrNameLst>
                                      </p:cBhvr>
                                      <p:to>
                                        <p:strVal val="visible"/>
                                      </p:to>
                                    </p:set>
                                    <p:anim calcmode="lin" valueType="num">
                                      <p:cBhvr>
                                        <p:cTn id="12" dur="1000" fill="hold"/>
                                        <p:tgtEl>
                                          <p:spTgt spid="100355">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100355">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100355">
                                            <p:txEl>
                                              <p:pRg st="0" end="0"/>
                                            </p:txEl>
                                          </p:spTgt>
                                        </p:tgtEl>
                                        <p:attrNameLst>
                                          <p:attrName>ppt_x</p:attrName>
                                        </p:attrNameLst>
                                      </p:cBhvr>
                                      <p:tavLst>
                                        <p:tav tm="0" fmla="#ppt_x+(cos(-2*pi*(1-$))*-#ppt_x-sin(-2*pi*(1-$))*(1-#ppt_y))*(1-$)">
                                          <p:val>
                                            <p:fltVal val="0"/>
                                          </p:val>
                                        </p:tav>
                                        <p:tav tm="100000">
                                          <p:val>
                                            <p:fltVal val="1"/>
                                          </p:val>
                                        </p:tav>
                                      </p:tavLst>
                                    </p:anim>
                                    <p:anim calcmode="lin" valueType="num">
                                      <p:cBhvr>
                                        <p:cTn id="15" dur="1000" fill="hold"/>
                                        <p:tgtEl>
                                          <p:spTgt spid="100355">
                                            <p:txEl>
                                              <p:pRg st="0" end="0"/>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354" grpId="0"/>
      <p:bldP spid="100355" grpId="0" build="p" autoUpdateAnimBg="0"/>
    </p:bldLst>
  </p:timing>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7DC3D2AC-4B72-43C6-92F4-52772EA9B0D2}" type="slidenum">
              <a:rPr lang="en-US"/>
              <a:pPr/>
              <a:t>41</a:t>
            </a:fld>
            <a:endParaRPr lang="en-US"/>
          </a:p>
        </p:txBody>
      </p:sp>
      <p:sp>
        <p:nvSpPr>
          <p:cNvPr id="101378" name="Rectangle 2"/>
          <p:cNvSpPr>
            <a:spLocks noGrp="1" noChangeArrowheads="1"/>
          </p:cNvSpPr>
          <p:nvPr>
            <p:ph type="title"/>
          </p:nvPr>
        </p:nvSpPr>
        <p:spPr/>
        <p:txBody>
          <a:bodyPr/>
          <a:lstStyle/>
          <a:p>
            <a:r>
              <a:rPr lang="en-US" b="1"/>
              <a:t>The Goal of Marketing is:</a:t>
            </a:r>
            <a:r>
              <a:rPr lang="en-US"/>
              <a:t> </a:t>
            </a:r>
          </a:p>
        </p:txBody>
      </p:sp>
      <p:sp>
        <p:nvSpPr>
          <p:cNvPr id="101379" name="Rectangle 3"/>
          <p:cNvSpPr>
            <a:spLocks noGrp="1" noChangeArrowheads="1"/>
          </p:cNvSpPr>
          <p:nvPr>
            <p:ph type="body" idx="1"/>
          </p:nvPr>
        </p:nvSpPr>
        <p:spPr/>
        <p:txBody>
          <a:bodyPr/>
          <a:lstStyle/>
          <a:p>
            <a:pPr algn="just">
              <a:buFont typeface="Wingdings" panose="05000000000000000000" pitchFamily="2" charset="2"/>
              <a:buNone/>
            </a:pPr>
            <a:r>
              <a:rPr lang="en-US"/>
              <a:t>  To attract new customer by promising superior value, and to keep current customers by delivering satisfaction.</a:t>
            </a:r>
          </a:p>
        </p:txBody>
      </p:sp>
    </p:spTree>
    <p:extLst>
      <p:ext uri="{BB962C8B-B14F-4D97-AF65-F5344CB8AC3E}">
        <p14:creationId xmlns:p14="http://schemas.microsoft.com/office/powerpoint/2010/main" val="35534440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1378"/>
                                        </p:tgtEl>
                                        <p:attrNameLst>
                                          <p:attrName>style.visibility</p:attrName>
                                        </p:attrNameLst>
                                      </p:cBhvr>
                                      <p:to>
                                        <p:strVal val="visible"/>
                                      </p:to>
                                    </p:set>
                                    <p:anim calcmode="lin" valueType="num">
                                      <p:cBhvr additive="base">
                                        <p:cTn id="7" dur="500" fill="hold"/>
                                        <p:tgtEl>
                                          <p:spTgt spid="101378"/>
                                        </p:tgtEl>
                                        <p:attrNameLst>
                                          <p:attrName>ppt_x</p:attrName>
                                        </p:attrNameLst>
                                      </p:cBhvr>
                                      <p:tavLst>
                                        <p:tav tm="0">
                                          <p:val>
                                            <p:strVal val="#ppt_x"/>
                                          </p:val>
                                        </p:tav>
                                        <p:tav tm="100000">
                                          <p:val>
                                            <p:strVal val="#ppt_x"/>
                                          </p:val>
                                        </p:tav>
                                      </p:tavLst>
                                    </p:anim>
                                    <p:anim calcmode="lin" valueType="num">
                                      <p:cBhvr additive="base">
                                        <p:cTn id="8" dur="500" fill="hold"/>
                                        <p:tgtEl>
                                          <p:spTgt spid="101378"/>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101379">
                                            <p:txEl>
                                              <p:pRg st="0" end="0"/>
                                            </p:txEl>
                                          </p:spTgt>
                                        </p:tgtEl>
                                        <p:attrNameLst>
                                          <p:attrName>style.visibility</p:attrName>
                                        </p:attrNameLst>
                                      </p:cBhvr>
                                      <p:to>
                                        <p:strVal val="visible"/>
                                      </p:to>
                                    </p:set>
                                    <p:animEffect transition="in" filter="blinds(horizontal)">
                                      <p:cBhvr>
                                        <p:cTn id="13" dur="500"/>
                                        <p:tgtEl>
                                          <p:spTgt spid="10137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378" grpId="0"/>
      <p:bldP spid="101379" grpId="0" build="p" autoUpdateAnimBg="0"/>
    </p:bldLst>
  </p:timing>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3A1BCB46-5CAE-49B5-9A71-F260FF887170}" type="slidenum">
              <a:rPr lang="en-US"/>
              <a:pPr/>
              <a:t>42</a:t>
            </a:fld>
            <a:endParaRPr lang="en-US"/>
          </a:p>
        </p:txBody>
      </p:sp>
      <p:sp>
        <p:nvSpPr>
          <p:cNvPr id="102402" name="Rectangle 2"/>
          <p:cNvSpPr>
            <a:spLocks noGrp="1" noChangeArrowheads="1"/>
          </p:cNvSpPr>
          <p:nvPr>
            <p:ph type="title"/>
          </p:nvPr>
        </p:nvSpPr>
        <p:spPr/>
        <p:txBody>
          <a:bodyPr/>
          <a:lstStyle/>
          <a:p>
            <a:r>
              <a:rPr lang="en-US" dirty="0" smtClean="0"/>
              <a:t>Marketing Function</a:t>
            </a:r>
            <a:endParaRPr lang="en-US" dirty="0"/>
          </a:p>
        </p:txBody>
      </p:sp>
      <p:sp>
        <p:nvSpPr>
          <p:cNvPr id="102403" name="Rectangle 3"/>
          <p:cNvSpPr>
            <a:spLocks noGrp="1" noChangeArrowheads="1"/>
          </p:cNvSpPr>
          <p:nvPr>
            <p:ph type="body" idx="1"/>
          </p:nvPr>
        </p:nvSpPr>
        <p:spPr/>
        <p:txBody>
          <a:bodyPr/>
          <a:lstStyle/>
          <a:p>
            <a:pPr algn="just">
              <a:lnSpc>
                <a:spcPct val="90000"/>
              </a:lnSpc>
            </a:pPr>
            <a:r>
              <a:rPr lang="en-US" sz="2400" dirty="0"/>
              <a:t>Marketing, more than any other business function, </a:t>
            </a:r>
            <a:r>
              <a:rPr lang="en-US" sz="2400" dirty="0">
                <a:solidFill>
                  <a:srgbClr val="FF0000"/>
                </a:solidFill>
              </a:rPr>
              <a:t>deals with customers</a:t>
            </a:r>
            <a:r>
              <a:rPr lang="en-US" sz="2400" dirty="0"/>
              <a:t>.</a:t>
            </a:r>
          </a:p>
          <a:p>
            <a:pPr algn="just">
              <a:lnSpc>
                <a:spcPct val="90000"/>
              </a:lnSpc>
            </a:pPr>
            <a:r>
              <a:rPr lang="en-US" sz="2400" dirty="0">
                <a:solidFill>
                  <a:srgbClr val="FF0000"/>
                </a:solidFill>
              </a:rPr>
              <a:t>Creating customer value and satisfaction </a:t>
            </a:r>
            <a:r>
              <a:rPr lang="en-US" sz="2400" dirty="0"/>
              <a:t>are at the very heart of modern marketing thinking and practice.</a:t>
            </a:r>
          </a:p>
          <a:p>
            <a:pPr algn="just">
              <a:lnSpc>
                <a:spcPct val="90000"/>
              </a:lnSpc>
            </a:pPr>
            <a:r>
              <a:rPr lang="en-US" sz="2400" dirty="0"/>
              <a:t>Some people believe that only large business organizations operating in highly developed economies use marketing, but sound marketing is critical to the success of every organization </a:t>
            </a:r>
            <a:r>
              <a:rPr lang="en-US" sz="2400" dirty="0">
                <a:latin typeface="Times New Roman" panose="02020603050405020304" pitchFamily="18" charset="0"/>
              </a:rPr>
              <a:t>–</a:t>
            </a:r>
            <a:r>
              <a:rPr lang="en-US" sz="2400" dirty="0"/>
              <a:t> whether large or small, for profit or non </a:t>
            </a:r>
            <a:r>
              <a:rPr lang="en-US" sz="2400" dirty="0">
                <a:latin typeface="Times New Roman" panose="02020603050405020304" pitchFamily="18" charset="0"/>
              </a:rPr>
              <a:t>–</a:t>
            </a:r>
            <a:r>
              <a:rPr lang="en-US" sz="2400" dirty="0"/>
              <a:t> profit, domestic or global.</a:t>
            </a:r>
            <a:r>
              <a:rPr lang="en-US" sz="2800" dirty="0"/>
              <a:t> </a:t>
            </a:r>
          </a:p>
        </p:txBody>
      </p:sp>
    </p:spTree>
    <p:extLst>
      <p:ext uri="{BB962C8B-B14F-4D97-AF65-F5344CB8AC3E}">
        <p14:creationId xmlns:p14="http://schemas.microsoft.com/office/powerpoint/2010/main" val="288578099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5" presetClass="entr" presetSubtype="0" fill="hold" grpId="0" nodeType="clickEffect">
                                  <p:stCondLst>
                                    <p:cond delay="0"/>
                                  </p:stCondLst>
                                  <p:childTnLst>
                                    <p:set>
                                      <p:cBhvr>
                                        <p:cTn id="6" dur="1" fill="hold">
                                          <p:stCondLst>
                                            <p:cond delay="0"/>
                                          </p:stCondLst>
                                        </p:cTn>
                                        <p:tgtEl>
                                          <p:spTgt spid="102403">
                                            <p:txEl>
                                              <p:pRg st="0" end="0"/>
                                            </p:txEl>
                                          </p:spTgt>
                                        </p:tgtEl>
                                        <p:attrNameLst>
                                          <p:attrName>style.visibility</p:attrName>
                                        </p:attrNameLst>
                                      </p:cBhvr>
                                      <p:to>
                                        <p:strVal val="visible"/>
                                      </p:to>
                                    </p:set>
                                    <p:anim calcmode="lin" valueType="num">
                                      <p:cBhvr>
                                        <p:cTn id="7" dur="1000" fill="hold"/>
                                        <p:tgtEl>
                                          <p:spTgt spid="10240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10240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102403">
                                            <p:txEl>
                                              <p:pRg st="0" end="0"/>
                                            </p:txEl>
                                          </p:spTgt>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102403">
                                            <p:txEl>
                                              <p:pRg st="0" end="0"/>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15" presetClass="entr" presetSubtype="0" fill="hold" grpId="0" nodeType="clickEffect">
                                  <p:stCondLst>
                                    <p:cond delay="0"/>
                                  </p:stCondLst>
                                  <p:childTnLst>
                                    <p:set>
                                      <p:cBhvr>
                                        <p:cTn id="14" dur="1" fill="hold">
                                          <p:stCondLst>
                                            <p:cond delay="0"/>
                                          </p:stCondLst>
                                        </p:cTn>
                                        <p:tgtEl>
                                          <p:spTgt spid="102403">
                                            <p:txEl>
                                              <p:pRg st="1" end="1"/>
                                            </p:txEl>
                                          </p:spTgt>
                                        </p:tgtEl>
                                        <p:attrNameLst>
                                          <p:attrName>style.visibility</p:attrName>
                                        </p:attrNameLst>
                                      </p:cBhvr>
                                      <p:to>
                                        <p:strVal val="visible"/>
                                      </p:to>
                                    </p:set>
                                    <p:anim calcmode="lin" valueType="num">
                                      <p:cBhvr>
                                        <p:cTn id="15" dur="1000" fill="hold"/>
                                        <p:tgtEl>
                                          <p:spTgt spid="102403">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102403">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102403">
                                            <p:txEl>
                                              <p:pRg st="1" end="1"/>
                                            </p:txEl>
                                          </p:spTgt>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102403">
                                            <p:txEl>
                                              <p:pRg st="1" end="1"/>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15" presetClass="entr" presetSubtype="0" fill="hold" grpId="0" nodeType="clickEffect">
                                  <p:stCondLst>
                                    <p:cond delay="0"/>
                                  </p:stCondLst>
                                  <p:childTnLst>
                                    <p:set>
                                      <p:cBhvr>
                                        <p:cTn id="22" dur="1" fill="hold">
                                          <p:stCondLst>
                                            <p:cond delay="0"/>
                                          </p:stCondLst>
                                        </p:cTn>
                                        <p:tgtEl>
                                          <p:spTgt spid="102403">
                                            <p:txEl>
                                              <p:pRg st="2" end="2"/>
                                            </p:txEl>
                                          </p:spTgt>
                                        </p:tgtEl>
                                        <p:attrNameLst>
                                          <p:attrName>style.visibility</p:attrName>
                                        </p:attrNameLst>
                                      </p:cBhvr>
                                      <p:to>
                                        <p:strVal val="visible"/>
                                      </p:to>
                                    </p:set>
                                    <p:anim calcmode="lin" valueType="num">
                                      <p:cBhvr>
                                        <p:cTn id="23" dur="1000" fill="hold"/>
                                        <p:tgtEl>
                                          <p:spTgt spid="102403">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102403">
                                            <p:txEl>
                                              <p:pRg st="2" end="2"/>
                                            </p:txEl>
                                          </p:spTgt>
                                        </p:tgtEl>
                                        <p:attrNameLst>
                                          <p:attrName>ppt_h</p:attrName>
                                        </p:attrNameLst>
                                      </p:cBhvr>
                                      <p:tavLst>
                                        <p:tav tm="0">
                                          <p:val>
                                            <p:fltVal val="0"/>
                                          </p:val>
                                        </p:tav>
                                        <p:tav tm="100000">
                                          <p:val>
                                            <p:strVal val="#ppt_h"/>
                                          </p:val>
                                        </p:tav>
                                      </p:tavLst>
                                    </p:anim>
                                    <p:anim calcmode="lin" valueType="num">
                                      <p:cBhvr>
                                        <p:cTn id="25" dur="1000" fill="hold"/>
                                        <p:tgtEl>
                                          <p:spTgt spid="102403">
                                            <p:txEl>
                                              <p:pRg st="2" end="2"/>
                                            </p:txEl>
                                          </p:spTgt>
                                        </p:tgtEl>
                                        <p:attrNameLst>
                                          <p:attrName>ppt_x</p:attrName>
                                        </p:attrNameLst>
                                      </p:cBhvr>
                                      <p:tavLst>
                                        <p:tav tm="0" fmla="#ppt_x+(cos(-2*pi*(1-$))*-#ppt_x-sin(-2*pi*(1-$))*(1-#ppt_y))*(1-$)">
                                          <p:val>
                                            <p:fltVal val="0"/>
                                          </p:val>
                                        </p:tav>
                                        <p:tav tm="100000">
                                          <p:val>
                                            <p:fltVal val="1"/>
                                          </p:val>
                                        </p:tav>
                                      </p:tavLst>
                                    </p:anim>
                                    <p:anim calcmode="lin" valueType="num">
                                      <p:cBhvr>
                                        <p:cTn id="26" dur="1000" fill="hold"/>
                                        <p:tgtEl>
                                          <p:spTgt spid="102403">
                                            <p:txEl>
                                              <p:pRg st="2" end="2"/>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03" grpId="0" build="p" autoUpdateAnimBg="0"/>
    </p:bldLst>
  </p:timing>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D57381D-B414-469D-AFE1-3655FE7DF0C6}" type="slidenum">
              <a:rPr lang="en-US"/>
              <a:pPr/>
              <a:t>43</a:t>
            </a:fld>
            <a:endParaRPr lang="en-US"/>
          </a:p>
        </p:txBody>
      </p:sp>
      <p:sp>
        <p:nvSpPr>
          <p:cNvPr id="103426" name="Rectangle 2"/>
          <p:cNvSpPr>
            <a:spLocks noGrp="1" noChangeArrowheads="1"/>
          </p:cNvSpPr>
          <p:nvPr>
            <p:ph type="title"/>
          </p:nvPr>
        </p:nvSpPr>
        <p:spPr/>
        <p:txBody>
          <a:bodyPr/>
          <a:lstStyle/>
          <a:p>
            <a:r>
              <a:rPr lang="en-US"/>
              <a:t>Marketing Defined </a:t>
            </a:r>
          </a:p>
        </p:txBody>
      </p:sp>
      <p:sp>
        <p:nvSpPr>
          <p:cNvPr id="103427" name="Rectangle 3"/>
          <p:cNvSpPr>
            <a:spLocks noGrp="1" noChangeArrowheads="1"/>
          </p:cNvSpPr>
          <p:nvPr>
            <p:ph type="body" idx="1"/>
          </p:nvPr>
        </p:nvSpPr>
        <p:spPr/>
        <p:txBody>
          <a:bodyPr/>
          <a:lstStyle/>
          <a:p>
            <a:pPr algn="just">
              <a:lnSpc>
                <a:spcPct val="90000"/>
              </a:lnSpc>
            </a:pPr>
            <a:r>
              <a:rPr lang="en-US" sz="1800" dirty="0"/>
              <a:t>Many people think of marketing only as </a:t>
            </a:r>
            <a:r>
              <a:rPr lang="en-US" sz="1800" dirty="0">
                <a:solidFill>
                  <a:srgbClr val="FF0000"/>
                </a:solidFill>
              </a:rPr>
              <a:t>selling and advertising</a:t>
            </a:r>
            <a:r>
              <a:rPr lang="en-US" sz="1800" dirty="0"/>
              <a:t>.</a:t>
            </a:r>
          </a:p>
          <a:p>
            <a:pPr algn="just">
              <a:lnSpc>
                <a:spcPct val="90000"/>
              </a:lnSpc>
            </a:pPr>
            <a:r>
              <a:rPr lang="en-US" sz="1800" dirty="0"/>
              <a:t>Selling and advertising are only the tip of the marketing ice-berg.</a:t>
            </a:r>
          </a:p>
          <a:p>
            <a:pPr algn="just">
              <a:lnSpc>
                <a:spcPct val="90000"/>
              </a:lnSpc>
            </a:pPr>
            <a:r>
              <a:rPr lang="en-US" sz="1800" dirty="0"/>
              <a:t>Marketing is one of three key core functions that are central to all organizations.</a:t>
            </a:r>
          </a:p>
          <a:p>
            <a:pPr>
              <a:lnSpc>
                <a:spcPct val="90000"/>
              </a:lnSpc>
            </a:pPr>
            <a:r>
              <a:rPr lang="en-US" sz="1800" dirty="0"/>
              <a:t>Marketers act as the customers</a:t>
            </a:r>
            <a:r>
              <a:rPr lang="en-US" sz="1800" dirty="0">
                <a:latin typeface="Times New Roman" panose="02020603050405020304" pitchFamily="18" charset="0"/>
              </a:rPr>
              <a:t>’</a:t>
            </a:r>
            <a:r>
              <a:rPr lang="en-US" sz="1800" dirty="0"/>
              <a:t> voice within the firm and marketers are responsible for many more decisions than just advertising or sales: </a:t>
            </a:r>
          </a:p>
          <a:p>
            <a:pPr lvl="1" algn="just">
              <a:lnSpc>
                <a:spcPct val="90000"/>
              </a:lnSpc>
            </a:pPr>
            <a:r>
              <a:rPr lang="en-US" sz="1800" dirty="0" err="1">
                <a:solidFill>
                  <a:srgbClr val="FF0000"/>
                </a:solidFill>
              </a:rPr>
              <a:t>Analyse</a:t>
            </a:r>
            <a:r>
              <a:rPr lang="en-US" sz="1800" dirty="0">
                <a:solidFill>
                  <a:srgbClr val="FF0000"/>
                </a:solidFill>
              </a:rPr>
              <a:t> industries to identify emerging trends.</a:t>
            </a:r>
          </a:p>
          <a:p>
            <a:pPr lvl="1" algn="just">
              <a:lnSpc>
                <a:spcPct val="90000"/>
              </a:lnSpc>
            </a:pPr>
            <a:r>
              <a:rPr lang="en-US" sz="1800" dirty="0">
                <a:solidFill>
                  <a:srgbClr val="FF0000"/>
                </a:solidFill>
              </a:rPr>
              <a:t>Determine which national and international markets to enter or exit.</a:t>
            </a:r>
          </a:p>
          <a:p>
            <a:pPr lvl="1" algn="just">
              <a:lnSpc>
                <a:spcPct val="90000"/>
              </a:lnSpc>
            </a:pPr>
            <a:r>
              <a:rPr lang="en-US" sz="1800" dirty="0">
                <a:solidFill>
                  <a:srgbClr val="FF0000"/>
                </a:solidFill>
              </a:rPr>
              <a:t>Conduct research to understand consumer behavior.</a:t>
            </a:r>
          </a:p>
          <a:p>
            <a:pPr lvl="1">
              <a:lnSpc>
                <a:spcPct val="90000"/>
              </a:lnSpc>
            </a:pPr>
            <a:r>
              <a:rPr lang="en-US" sz="1800" dirty="0">
                <a:solidFill>
                  <a:srgbClr val="FF0000"/>
                </a:solidFill>
              </a:rPr>
              <a:t>Design integrated marketing mixes </a:t>
            </a:r>
            <a:r>
              <a:rPr lang="en-US" sz="1800" dirty="0">
                <a:solidFill>
                  <a:srgbClr val="FF0000"/>
                </a:solidFill>
                <a:latin typeface="Times New Roman" panose="02020603050405020304" pitchFamily="18" charset="0"/>
              </a:rPr>
              <a:t>–</a:t>
            </a:r>
            <a:r>
              <a:rPr lang="en-US" sz="1800" dirty="0">
                <a:solidFill>
                  <a:srgbClr val="FF0000"/>
                </a:solidFill>
              </a:rPr>
              <a:t> products, prices, channels of distribution, and promotion programs.</a:t>
            </a:r>
            <a:r>
              <a:rPr lang="en-US" sz="1800" b="1" dirty="0">
                <a:solidFill>
                  <a:srgbClr val="FF0000"/>
                </a:solidFill>
              </a:rPr>
              <a:t> </a:t>
            </a:r>
          </a:p>
          <a:p>
            <a:pPr>
              <a:lnSpc>
                <a:spcPct val="90000"/>
              </a:lnSpc>
              <a:buFont typeface="Wingdings" panose="05000000000000000000" pitchFamily="2" charset="2"/>
              <a:buNone/>
            </a:pPr>
            <a:r>
              <a:rPr lang="en-US" sz="1800" dirty="0"/>
              <a:t>    </a:t>
            </a:r>
            <a:r>
              <a:rPr lang="en-US" sz="1800" dirty="0">
                <a:solidFill>
                  <a:schemeClr val="folHlink"/>
                </a:solidFill>
              </a:rPr>
              <a:t>Marketing is a social and managerial process by which individuals and groups obtain what they need and want through creating and exchanging products and value with others.</a:t>
            </a:r>
          </a:p>
        </p:txBody>
      </p:sp>
    </p:spTree>
    <p:extLst>
      <p:ext uri="{BB962C8B-B14F-4D97-AF65-F5344CB8AC3E}">
        <p14:creationId xmlns:p14="http://schemas.microsoft.com/office/powerpoint/2010/main" val="22690428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03426"/>
                                        </p:tgtEl>
                                        <p:attrNameLst>
                                          <p:attrName>style.visibility</p:attrName>
                                        </p:attrNameLst>
                                      </p:cBhvr>
                                      <p:to>
                                        <p:strVal val="visible"/>
                                      </p:to>
                                    </p:set>
                                    <p:animEffect transition="in" filter="box(in)">
                                      <p:cBhvr>
                                        <p:cTn id="7" dur="500"/>
                                        <p:tgtEl>
                                          <p:spTgt spid="10342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6" fill="hold" grpId="0" nodeType="clickEffect">
                                  <p:stCondLst>
                                    <p:cond delay="0"/>
                                  </p:stCondLst>
                                  <p:childTnLst>
                                    <p:set>
                                      <p:cBhvr>
                                        <p:cTn id="11" dur="1" fill="hold">
                                          <p:stCondLst>
                                            <p:cond delay="0"/>
                                          </p:stCondLst>
                                        </p:cTn>
                                        <p:tgtEl>
                                          <p:spTgt spid="103427">
                                            <p:txEl>
                                              <p:pRg st="0" end="0"/>
                                            </p:txEl>
                                          </p:spTgt>
                                        </p:tgtEl>
                                        <p:attrNameLst>
                                          <p:attrName>style.visibility</p:attrName>
                                        </p:attrNameLst>
                                      </p:cBhvr>
                                      <p:to>
                                        <p:strVal val="visible"/>
                                      </p:to>
                                    </p:set>
                                    <p:animEffect transition="in" filter="barn(inHorizontal)">
                                      <p:cBhvr>
                                        <p:cTn id="12" dur="500"/>
                                        <p:tgtEl>
                                          <p:spTgt spid="103427">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6" fill="hold" grpId="0" nodeType="clickEffect">
                                  <p:stCondLst>
                                    <p:cond delay="0"/>
                                  </p:stCondLst>
                                  <p:childTnLst>
                                    <p:set>
                                      <p:cBhvr>
                                        <p:cTn id="16" dur="1" fill="hold">
                                          <p:stCondLst>
                                            <p:cond delay="0"/>
                                          </p:stCondLst>
                                        </p:cTn>
                                        <p:tgtEl>
                                          <p:spTgt spid="103427">
                                            <p:txEl>
                                              <p:pRg st="1" end="1"/>
                                            </p:txEl>
                                          </p:spTgt>
                                        </p:tgtEl>
                                        <p:attrNameLst>
                                          <p:attrName>style.visibility</p:attrName>
                                        </p:attrNameLst>
                                      </p:cBhvr>
                                      <p:to>
                                        <p:strVal val="visible"/>
                                      </p:to>
                                    </p:set>
                                    <p:animEffect transition="in" filter="barn(inHorizontal)">
                                      <p:cBhvr>
                                        <p:cTn id="17" dur="500"/>
                                        <p:tgtEl>
                                          <p:spTgt spid="103427">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6" fill="hold" grpId="0" nodeType="clickEffect">
                                  <p:stCondLst>
                                    <p:cond delay="0"/>
                                  </p:stCondLst>
                                  <p:childTnLst>
                                    <p:set>
                                      <p:cBhvr>
                                        <p:cTn id="21" dur="1" fill="hold">
                                          <p:stCondLst>
                                            <p:cond delay="0"/>
                                          </p:stCondLst>
                                        </p:cTn>
                                        <p:tgtEl>
                                          <p:spTgt spid="103427">
                                            <p:txEl>
                                              <p:pRg st="2" end="2"/>
                                            </p:txEl>
                                          </p:spTgt>
                                        </p:tgtEl>
                                        <p:attrNameLst>
                                          <p:attrName>style.visibility</p:attrName>
                                        </p:attrNameLst>
                                      </p:cBhvr>
                                      <p:to>
                                        <p:strVal val="visible"/>
                                      </p:to>
                                    </p:set>
                                    <p:animEffect transition="in" filter="barn(inHorizontal)">
                                      <p:cBhvr>
                                        <p:cTn id="22" dur="500"/>
                                        <p:tgtEl>
                                          <p:spTgt spid="103427">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26" fill="hold" grpId="0" nodeType="clickEffect">
                                  <p:stCondLst>
                                    <p:cond delay="0"/>
                                  </p:stCondLst>
                                  <p:childTnLst>
                                    <p:set>
                                      <p:cBhvr>
                                        <p:cTn id="26" dur="1" fill="hold">
                                          <p:stCondLst>
                                            <p:cond delay="0"/>
                                          </p:stCondLst>
                                        </p:cTn>
                                        <p:tgtEl>
                                          <p:spTgt spid="103427">
                                            <p:txEl>
                                              <p:pRg st="3" end="3"/>
                                            </p:txEl>
                                          </p:spTgt>
                                        </p:tgtEl>
                                        <p:attrNameLst>
                                          <p:attrName>style.visibility</p:attrName>
                                        </p:attrNameLst>
                                      </p:cBhvr>
                                      <p:to>
                                        <p:strVal val="visible"/>
                                      </p:to>
                                    </p:set>
                                    <p:animEffect transition="in" filter="barn(inHorizontal)">
                                      <p:cBhvr>
                                        <p:cTn id="27" dur="500"/>
                                        <p:tgtEl>
                                          <p:spTgt spid="103427">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26" fill="hold" grpId="0" nodeType="clickEffect">
                                  <p:stCondLst>
                                    <p:cond delay="0"/>
                                  </p:stCondLst>
                                  <p:childTnLst>
                                    <p:set>
                                      <p:cBhvr>
                                        <p:cTn id="31" dur="1" fill="hold">
                                          <p:stCondLst>
                                            <p:cond delay="0"/>
                                          </p:stCondLst>
                                        </p:cTn>
                                        <p:tgtEl>
                                          <p:spTgt spid="103427">
                                            <p:txEl>
                                              <p:pRg st="4" end="4"/>
                                            </p:txEl>
                                          </p:spTgt>
                                        </p:tgtEl>
                                        <p:attrNameLst>
                                          <p:attrName>style.visibility</p:attrName>
                                        </p:attrNameLst>
                                      </p:cBhvr>
                                      <p:to>
                                        <p:strVal val="visible"/>
                                      </p:to>
                                    </p:set>
                                    <p:animEffect transition="in" filter="barn(inHorizontal)">
                                      <p:cBhvr>
                                        <p:cTn id="32" dur="500"/>
                                        <p:tgtEl>
                                          <p:spTgt spid="103427">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26" fill="hold" grpId="0" nodeType="clickEffect">
                                  <p:stCondLst>
                                    <p:cond delay="0"/>
                                  </p:stCondLst>
                                  <p:childTnLst>
                                    <p:set>
                                      <p:cBhvr>
                                        <p:cTn id="36" dur="1" fill="hold">
                                          <p:stCondLst>
                                            <p:cond delay="0"/>
                                          </p:stCondLst>
                                        </p:cTn>
                                        <p:tgtEl>
                                          <p:spTgt spid="103427">
                                            <p:txEl>
                                              <p:pRg st="5" end="5"/>
                                            </p:txEl>
                                          </p:spTgt>
                                        </p:tgtEl>
                                        <p:attrNameLst>
                                          <p:attrName>style.visibility</p:attrName>
                                        </p:attrNameLst>
                                      </p:cBhvr>
                                      <p:to>
                                        <p:strVal val="visible"/>
                                      </p:to>
                                    </p:set>
                                    <p:animEffect transition="in" filter="barn(inHorizontal)">
                                      <p:cBhvr>
                                        <p:cTn id="37" dur="500"/>
                                        <p:tgtEl>
                                          <p:spTgt spid="103427">
                                            <p:txEl>
                                              <p:pRg st="5" end="5"/>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6" presetClass="entr" presetSubtype="26" fill="hold" grpId="0" nodeType="clickEffect">
                                  <p:stCondLst>
                                    <p:cond delay="0"/>
                                  </p:stCondLst>
                                  <p:childTnLst>
                                    <p:set>
                                      <p:cBhvr>
                                        <p:cTn id="41" dur="1" fill="hold">
                                          <p:stCondLst>
                                            <p:cond delay="0"/>
                                          </p:stCondLst>
                                        </p:cTn>
                                        <p:tgtEl>
                                          <p:spTgt spid="103427">
                                            <p:txEl>
                                              <p:pRg st="6" end="6"/>
                                            </p:txEl>
                                          </p:spTgt>
                                        </p:tgtEl>
                                        <p:attrNameLst>
                                          <p:attrName>style.visibility</p:attrName>
                                        </p:attrNameLst>
                                      </p:cBhvr>
                                      <p:to>
                                        <p:strVal val="visible"/>
                                      </p:to>
                                    </p:set>
                                    <p:animEffect transition="in" filter="barn(inHorizontal)">
                                      <p:cBhvr>
                                        <p:cTn id="42" dur="500"/>
                                        <p:tgtEl>
                                          <p:spTgt spid="103427">
                                            <p:txEl>
                                              <p:pRg st="6" end="6"/>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6" presetClass="entr" presetSubtype="26" fill="hold" grpId="0" nodeType="clickEffect">
                                  <p:stCondLst>
                                    <p:cond delay="0"/>
                                  </p:stCondLst>
                                  <p:childTnLst>
                                    <p:set>
                                      <p:cBhvr>
                                        <p:cTn id="46" dur="1" fill="hold">
                                          <p:stCondLst>
                                            <p:cond delay="0"/>
                                          </p:stCondLst>
                                        </p:cTn>
                                        <p:tgtEl>
                                          <p:spTgt spid="103427">
                                            <p:txEl>
                                              <p:pRg st="7" end="7"/>
                                            </p:txEl>
                                          </p:spTgt>
                                        </p:tgtEl>
                                        <p:attrNameLst>
                                          <p:attrName>style.visibility</p:attrName>
                                        </p:attrNameLst>
                                      </p:cBhvr>
                                      <p:to>
                                        <p:strVal val="visible"/>
                                      </p:to>
                                    </p:set>
                                    <p:animEffect transition="in" filter="barn(inHorizontal)">
                                      <p:cBhvr>
                                        <p:cTn id="47" dur="500"/>
                                        <p:tgtEl>
                                          <p:spTgt spid="103427">
                                            <p:txEl>
                                              <p:pRg st="7" end="7"/>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26" fill="hold" grpId="0" nodeType="clickEffect">
                                  <p:stCondLst>
                                    <p:cond delay="0"/>
                                  </p:stCondLst>
                                  <p:childTnLst>
                                    <p:set>
                                      <p:cBhvr>
                                        <p:cTn id="51" dur="1" fill="hold">
                                          <p:stCondLst>
                                            <p:cond delay="0"/>
                                          </p:stCondLst>
                                        </p:cTn>
                                        <p:tgtEl>
                                          <p:spTgt spid="103427">
                                            <p:txEl>
                                              <p:pRg st="8" end="8"/>
                                            </p:txEl>
                                          </p:spTgt>
                                        </p:tgtEl>
                                        <p:attrNameLst>
                                          <p:attrName>style.visibility</p:attrName>
                                        </p:attrNameLst>
                                      </p:cBhvr>
                                      <p:to>
                                        <p:strVal val="visible"/>
                                      </p:to>
                                    </p:set>
                                    <p:animEffect transition="in" filter="barn(inHorizontal)">
                                      <p:cBhvr>
                                        <p:cTn id="52" dur="500"/>
                                        <p:tgtEl>
                                          <p:spTgt spid="10342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6" grpId="0"/>
      <p:bldP spid="103427" grpId="0" build="p" autoUpdateAnimBg="0"/>
    </p:bldLst>
  </p:timing>
</p:sld>
</file>

<file path=ppt/slides/slide4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71F10ADA-4520-4E70-8137-99D1C381E225}" type="slidenum">
              <a:rPr lang="en-US"/>
              <a:pPr/>
              <a:t>44</a:t>
            </a:fld>
            <a:endParaRPr lang="en-US"/>
          </a:p>
        </p:txBody>
      </p:sp>
      <p:sp>
        <p:nvSpPr>
          <p:cNvPr id="105474" name="Rectangle 2"/>
          <p:cNvSpPr>
            <a:spLocks noGrp="1" noChangeArrowheads="1"/>
          </p:cNvSpPr>
          <p:nvPr>
            <p:ph type="title"/>
          </p:nvPr>
        </p:nvSpPr>
        <p:spPr/>
        <p:txBody>
          <a:bodyPr/>
          <a:lstStyle/>
          <a:p>
            <a:endParaRPr lang="en-US"/>
          </a:p>
        </p:txBody>
      </p:sp>
      <p:sp>
        <p:nvSpPr>
          <p:cNvPr id="105475" name="Rectangle 3"/>
          <p:cNvSpPr>
            <a:spLocks noGrp="1" noChangeArrowheads="1"/>
          </p:cNvSpPr>
          <p:nvPr>
            <p:ph type="body" idx="1"/>
          </p:nvPr>
        </p:nvSpPr>
        <p:spPr/>
        <p:txBody>
          <a:bodyPr/>
          <a:lstStyle/>
          <a:p>
            <a:pPr algn="just">
              <a:buFont typeface="Wingdings" panose="05000000000000000000" pitchFamily="2" charset="2"/>
              <a:buNone/>
            </a:pPr>
            <a:r>
              <a:rPr lang="en-US" dirty="0"/>
              <a:t>  To </a:t>
            </a:r>
            <a:r>
              <a:rPr lang="en-US" dirty="0" smtClean="0"/>
              <a:t>describe marketing Management, </a:t>
            </a:r>
            <a:r>
              <a:rPr lang="en-US" dirty="0"/>
              <a:t>we </a:t>
            </a:r>
            <a:r>
              <a:rPr lang="en-US" dirty="0" smtClean="0"/>
              <a:t>should understand </a:t>
            </a:r>
            <a:r>
              <a:rPr lang="en-US" dirty="0"/>
              <a:t>the following important terms : </a:t>
            </a:r>
          </a:p>
          <a:p>
            <a:pPr lvl="1" algn="just"/>
            <a:r>
              <a:rPr lang="en-US" dirty="0"/>
              <a:t>Needs, wants, and demands</a:t>
            </a:r>
          </a:p>
          <a:p>
            <a:pPr lvl="1" algn="just"/>
            <a:r>
              <a:rPr lang="en-US" dirty="0"/>
              <a:t>Products and services </a:t>
            </a:r>
          </a:p>
          <a:p>
            <a:pPr lvl="1" algn="just"/>
            <a:r>
              <a:rPr lang="en-US" dirty="0"/>
              <a:t>Value, satisfaction and quality</a:t>
            </a:r>
          </a:p>
          <a:p>
            <a:pPr lvl="1" algn="just"/>
            <a:r>
              <a:rPr lang="en-US" dirty="0"/>
              <a:t>Exchange, transactions, and relationships</a:t>
            </a:r>
          </a:p>
          <a:p>
            <a:pPr lvl="1" algn="just"/>
            <a:r>
              <a:rPr lang="en-US" dirty="0"/>
              <a:t>Markets </a:t>
            </a:r>
          </a:p>
        </p:txBody>
      </p:sp>
    </p:spTree>
    <p:extLst>
      <p:ext uri="{BB962C8B-B14F-4D97-AF65-F5344CB8AC3E}">
        <p14:creationId xmlns:p14="http://schemas.microsoft.com/office/powerpoint/2010/main" val="154258571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5" presetClass="entr" presetSubtype="0" fill="hold" grpId="0" nodeType="clickEffect">
                                  <p:stCondLst>
                                    <p:cond delay="0"/>
                                  </p:stCondLst>
                                  <p:childTnLst>
                                    <p:set>
                                      <p:cBhvr>
                                        <p:cTn id="6" dur="1" fill="hold">
                                          <p:stCondLst>
                                            <p:cond delay="0"/>
                                          </p:stCondLst>
                                        </p:cTn>
                                        <p:tgtEl>
                                          <p:spTgt spid="105475">
                                            <p:txEl>
                                              <p:pRg st="0" end="0"/>
                                            </p:txEl>
                                          </p:spTgt>
                                        </p:tgtEl>
                                        <p:attrNameLst>
                                          <p:attrName>style.visibility</p:attrName>
                                        </p:attrNameLst>
                                      </p:cBhvr>
                                      <p:to>
                                        <p:strVal val="visible"/>
                                      </p:to>
                                    </p:set>
                                    <p:anim calcmode="lin" valueType="num">
                                      <p:cBhvr>
                                        <p:cTn id="7" dur="1000" fill="hold"/>
                                        <p:tgtEl>
                                          <p:spTgt spid="105475">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105475">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105475">
                                            <p:txEl>
                                              <p:pRg st="0" end="0"/>
                                            </p:txEl>
                                          </p:spTgt>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105475">
                                            <p:txEl>
                                              <p:pRg st="0" end="0"/>
                                            </p:txEl>
                                          </p:spTgt>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grpId="0" nodeType="withEffect">
                                  <p:stCondLst>
                                    <p:cond delay="0"/>
                                  </p:stCondLst>
                                  <p:childTnLst>
                                    <p:set>
                                      <p:cBhvr>
                                        <p:cTn id="12" dur="1" fill="hold">
                                          <p:stCondLst>
                                            <p:cond delay="0"/>
                                          </p:stCondLst>
                                        </p:cTn>
                                        <p:tgtEl>
                                          <p:spTgt spid="105475">
                                            <p:txEl>
                                              <p:pRg st="1" end="1"/>
                                            </p:txEl>
                                          </p:spTgt>
                                        </p:tgtEl>
                                        <p:attrNameLst>
                                          <p:attrName>style.visibility</p:attrName>
                                        </p:attrNameLst>
                                      </p:cBhvr>
                                      <p:to>
                                        <p:strVal val="visible"/>
                                      </p:to>
                                    </p:set>
                                    <p:anim calcmode="lin" valueType="num">
                                      <p:cBhvr>
                                        <p:cTn id="13" dur="1000" fill="hold"/>
                                        <p:tgtEl>
                                          <p:spTgt spid="105475">
                                            <p:txEl>
                                              <p:pRg st="1" end="1"/>
                                            </p:txEl>
                                          </p:spTgt>
                                        </p:tgtEl>
                                        <p:attrNameLst>
                                          <p:attrName>ppt_w</p:attrName>
                                        </p:attrNameLst>
                                      </p:cBhvr>
                                      <p:tavLst>
                                        <p:tav tm="0">
                                          <p:val>
                                            <p:fltVal val="0"/>
                                          </p:val>
                                        </p:tav>
                                        <p:tav tm="100000">
                                          <p:val>
                                            <p:strVal val="#ppt_w"/>
                                          </p:val>
                                        </p:tav>
                                      </p:tavLst>
                                    </p:anim>
                                    <p:anim calcmode="lin" valueType="num">
                                      <p:cBhvr>
                                        <p:cTn id="14" dur="1000" fill="hold"/>
                                        <p:tgtEl>
                                          <p:spTgt spid="105475">
                                            <p:txEl>
                                              <p:pRg st="1" end="1"/>
                                            </p:txEl>
                                          </p:spTgt>
                                        </p:tgtEl>
                                        <p:attrNameLst>
                                          <p:attrName>ppt_h</p:attrName>
                                        </p:attrNameLst>
                                      </p:cBhvr>
                                      <p:tavLst>
                                        <p:tav tm="0">
                                          <p:val>
                                            <p:fltVal val="0"/>
                                          </p:val>
                                        </p:tav>
                                        <p:tav tm="100000">
                                          <p:val>
                                            <p:strVal val="#ppt_h"/>
                                          </p:val>
                                        </p:tav>
                                      </p:tavLst>
                                    </p:anim>
                                    <p:anim calcmode="lin" valueType="num">
                                      <p:cBhvr>
                                        <p:cTn id="15" dur="1000" fill="hold"/>
                                        <p:tgtEl>
                                          <p:spTgt spid="105475">
                                            <p:txEl>
                                              <p:pRg st="1" end="1"/>
                                            </p:txEl>
                                          </p:spTgt>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105475">
                                            <p:txEl>
                                              <p:pRg st="1" end="1"/>
                                            </p:txEl>
                                          </p:spTgt>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grpId="0" nodeType="withEffect">
                                  <p:stCondLst>
                                    <p:cond delay="0"/>
                                  </p:stCondLst>
                                  <p:childTnLst>
                                    <p:set>
                                      <p:cBhvr>
                                        <p:cTn id="18" dur="1" fill="hold">
                                          <p:stCondLst>
                                            <p:cond delay="0"/>
                                          </p:stCondLst>
                                        </p:cTn>
                                        <p:tgtEl>
                                          <p:spTgt spid="105475">
                                            <p:txEl>
                                              <p:pRg st="2" end="2"/>
                                            </p:txEl>
                                          </p:spTgt>
                                        </p:tgtEl>
                                        <p:attrNameLst>
                                          <p:attrName>style.visibility</p:attrName>
                                        </p:attrNameLst>
                                      </p:cBhvr>
                                      <p:to>
                                        <p:strVal val="visible"/>
                                      </p:to>
                                    </p:set>
                                    <p:anim calcmode="lin" valueType="num">
                                      <p:cBhvr>
                                        <p:cTn id="19" dur="1000" fill="hold"/>
                                        <p:tgtEl>
                                          <p:spTgt spid="105475">
                                            <p:txEl>
                                              <p:pRg st="2" end="2"/>
                                            </p:txEl>
                                          </p:spTgt>
                                        </p:tgtEl>
                                        <p:attrNameLst>
                                          <p:attrName>ppt_w</p:attrName>
                                        </p:attrNameLst>
                                      </p:cBhvr>
                                      <p:tavLst>
                                        <p:tav tm="0">
                                          <p:val>
                                            <p:fltVal val="0"/>
                                          </p:val>
                                        </p:tav>
                                        <p:tav tm="100000">
                                          <p:val>
                                            <p:strVal val="#ppt_w"/>
                                          </p:val>
                                        </p:tav>
                                      </p:tavLst>
                                    </p:anim>
                                    <p:anim calcmode="lin" valueType="num">
                                      <p:cBhvr>
                                        <p:cTn id="20" dur="1000" fill="hold"/>
                                        <p:tgtEl>
                                          <p:spTgt spid="105475">
                                            <p:txEl>
                                              <p:pRg st="2" end="2"/>
                                            </p:txEl>
                                          </p:spTgt>
                                        </p:tgtEl>
                                        <p:attrNameLst>
                                          <p:attrName>ppt_h</p:attrName>
                                        </p:attrNameLst>
                                      </p:cBhvr>
                                      <p:tavLst>
                                        <p:tav tm="0">
                                          <p:val>
                                            <p:fltVal val="0"/>
                                          </p:val>
                                        </p:tav>
                                        <p:tav tm="100000">
                                          <p:val>
                                            <p:strVal val="#ppt_h"/>
                                          </p:val>
                                        </p:tav>
                                      </p:tavLst>
                                    </p:anim>
                                    <p:anim calcmode="lin" valueType="num">
                                      <p:cBhvr>
                                        <p:cTn id="21" dur="1000" fill="hold"/>
                                        <p:tgtEl>
                                          <p:spTgt spid="105475">
                                            <p:txEl>
                                              <p:pRg st="2" end="2"/>
                                            </p:txEl>
                                          </p:spTgt>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105475">
                                            <p:txEl>
                                              <p:pRg st="2" end="2"/>
                                            </p:txEl>
                                          </p:spTgt>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grpId="0" nodeType="withEffect">
                                  <p:stCondLst>
                                    <p:cond delay="0"/>
                                  </p:stCondLst>
                                  <p:childTnLst>
                                    <p:set>
                                      <p:cBhvr>
                                        <p:cTn id="24" dur="1" fill="hold">
                                          <p:stCondLst>
                                            <p:cond delay="0"/>
                                          </p:stCondLst>
                                        </p:cTn>
                                        <p:tgtEl>
                                          <p:spTgt spid="105475">
                                            <p:txEl>
                                              <p:pRg st="3" end="3"/>
                                            </p:txEl>
                                          </p:spTgt>
                                        </p:tgtEl>
                                        <p:attrNameLst>
                                          <p:attrName>style.visibility</p:attrName>
                                        </p:attrNameLst>
                                      </p:cBhvr>
                                      <p:to>
                                        <p:strVal val="visible"/>
                                      </p:to>
                                    </p:set>
                                    <p:anim calcmode="lin" valueType="num">
                                      <p:cBhvr>
                                        <p:cTn id="25" dur="1000" fill="hold"/>
                                        <p:tgtEl>
                                          <p:spTgt spid="105475">
                                            <p:txEl>
                                              <p:pRg st="3" end="3"/>
                                            </p:txEl>
                                          </p:spTgt>
                                        </p:tgtEl>
                                        <p:attrNameLst>
                                          <p:attrName>ppt_w</p:attrName>
                                        </p:attrNameLst>
                                      </p:cBhvr>
                                      <p:tavLst>
                                        <p:tav tm="0">
                                          <p:val>
                                            <p:fltVal val="0"/>
                                          </p:val>
                                        </p:tav>
                                        <p:tav tm="100000">
                                          <p:val>
                                            <p:strVal val="#ppt_w"/>
                                          </p:val>
                                        </p:tav>
                                      </p:tavLst>
                                    </p:anim>
                                    <p:anim calcmode="lin" valueType="num">
                                      <p:cBhvr>
                                        <p:cTn id="26" dur="1000" fill="hold"/>
                                        <p:tgtEl>
                                          <p:spTgt spid="105475">
                                            <p:txEl>
                                              <p:pRg st="3" end="3"/>
                                            </p:txEl>
                                          </p:spTgt>
                                        </p:tgtEl>
                                        <p:attrNameLst>
                                          <p:attrName>ppt_h</p:attrName>
                                        </p:attrNameLst>
                                      </p:cBhvr>
                                      <p:tavLst>
                                        <p:tav tm="0">
                                          <p:val>
                                            <p:fltVal val="0"/>
                                          </p:val>
                                        </p:tav>
                                        <p:tav tm="100000">
                                          <p:val>
                                            <p:strVal val="#ppt_h"/>
                                          </p:val>
                                        </p:tav>
                                      </p:tavLst>
                                    </p:anim>
                                    <p:anim calcmode="lin" valueType="num">
                                      <p:cBhvr>
                                        <p:cTn id="27" dur="1000" fill="hold"/>
                                        <p:tgtEl>
                                          <p:spTgt spid="105475">
                                            <p:txEl>
                                              <p:pRg st="3" end="3"/>
                                            </p:txEl>
                                          </p:spTgt>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105475">
                                            <p:txEl>
                                              <p:pRg st="3" end="3"/>
                                            </p:txEl>
                                          </p:spTgt>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grpId="0" nodeType="withEffect">
                                  <p:stCondLst>
                                    <p:cond delay="0"/>
                                  </p:stCondLst>
                                  <p:childTnLst>
                                    <p:set>
                                      <p:cBhvr>
                                        <p:cTn id="30" dur="1" fill="hold">
                                          <p:stCondLst>
                                            <p:cond delay="0"/>
                                          </p:stCondLst>
                                        </p:cTn>
                                        <p:tgtEl>
                                          <p:spTgt spid="105475">
                                            <p:txEl>
                                              <p:pRg st="4" end="4"/>
                                            </p:txEl>
                                          </p:spTgt>
                                        </p:tgtEl>
                                        <p:attrNameLst>
                                          <p:attrName>style.visibility</p:attrName>
                                        </p:attrNameLst>
                                      </p:cBhvr>
                                      <p:to>
                                        <p:strVal val="visible"/>
                                      </p:to>
                                    </p:set>
                                    <p:anim calcmode="lin" valueType="num">
                                      <p:cBhvr>
                                        <p:cTn id="31" dur="1000" fill="hold"/>
                                        <p:tgtEl>
                                          <p:spTgt spid="105475">
                                            <p:txEl>
                                              <p:pRg st="4" end="4"/>
                                            </p:txEl>
                                          </p:spTgt>
                                        </p:tgtEl>
                                        <p:attrNameLst>
                                          <p:attrName>ppt_w</p:attrName>
                                        </p:attrNameLst>
                                      </p:cBhvr>
                                      <p:tavLst>
                                        <p:tav tm="0">
                                          <p:val>
                                            <p:fltVal val="0"/>
                                          </p:val>
                                        </p:tav>
                                        <p:tav tm="100000">
                                          <p:val>
                                            <p:strVal val="#ppt_w"/>
                                          </p:val>
                                        </p:tav>
                                      </p:tavLst>
                                    </p:anim>
                                    <p:anim calcmode="lin" valueType="num">
                                      <p:cBhvr>
                                        <p:cTn id="32" dur="1000" fill="hold"/>
                                        <p:tgtEl>
                                          <p:spTgt spid="105475">
                                            <p:txEl>
                                              <p:pRg st="4" end="4"/>
                                            </p:txEl>
                                          </p:spTgt>
                                        </p:tgtEl>
                                        <p:attrNameLst>
                                          <p:attrName>ppt_h</p:attrName>
                                        </p:attrNameLst>
                                      </p:cBhvr>
                                      <p:tavLst>
                                        <p:tav tm="0">
                                          <p:val>
                                            <p:fltVal val="0"/>
                                          </p:val>
                                        </p:tav>
                                        <p:tav tm="100000">
                                          <p:val>
                                            <p:strVal val="#ppt_h"/>
                                          </p:val>
                                        </p:tav>
                                      </p:tavLst>
                                    </p:anim>
                                    <p:anim calcmode="lin" valueType="num">
                                      <p:cBhvr>
                                        <p:cTn id="33" dur="1000" fill="hold"/>
                                        <p:tgtEl>
                                          <p:spTgt spid="105475">
                                            <p:txEl>
                                              <p:pRg st="4" end="4"/>
                                            </p:txEl>
                                          </p:spTgt>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105475">
                                            <p:txEl>
                                              <p:pRg st="4" end="4"/>
                                            </p:txEl>
                                          </p:spTgt>
                                        </p:tgtEl>
                                        <p:attrNameLst>
                                          <p:attrName>ppt_y</p:attrName>
                                        </p:attrNameLst>
                                      </p:cBhvr>
                                      <p:tavLst>
                                        <p:tav tm="0" fmla="#ppt_y+(sin(-2*pi*(1-$))*-#ppt_x+cos(-2*pi*(1-$))*(1-#ppt_y))*(1-$)">
                                          <p:val>
                                            <p:fltVal val="0"/>
                                          </p:val>
                                        </p:tav>
                                        <p:tav tm="100000">
                                          <p:val>
                                            <p:fltVal val="1"/>
                                          </p:val>
                                        </p:tav>
                                      </p:tavLst>
                                    </p:anim>
                                  </p:childTnLst>
                                </p:cTn>
                              </p:par>
                              <p:par>
                                <p:cTn id="35" presetID="15" presetClass="entr" presetSubtype="0" fill="hold" grpId="0" nodeType="withEffect">
                                  <p:stCondLst>
                                    <p:cond delay="0"/>
                                  </p:stCondLst>
                                  <p:childTnLst>
                                    <p:set>
                                      <p:cBhvr>
                                        <p:cTn id="36" dur="1" fill="hold">
                                          <p:stCondLst>
                                            <p:cond delay="0"/>
                                          </p:stCondLst>
                                        </p:cTn>
                                        <p:tgtEl>
                                          <p:spTgt spid="105475">
                                            <p:txEl>
                                              <p:pRg st="5" end="5"/>
                                            </p:txEl>
                                          </p:spTgt>
                                        </p:tgtEl>
                                        <p:attrNameLst>
                                          <p:attrName>style.visibility</p:attrName>
                                        </p:attrNameLst>
                                      </p:cBhvr>
                                      <p:to>
                                        <p:strVal val="visible"/>
                                      </p:to>
                                    </p:set>
                                    <p:anim calcmode="lin" valueType="num">
                                      <p:cBhvr>
                                        <p:cTn id="37" dur="1000" fill="hold"/>
                                        <p:tgtEl>
                                          <p:spTgt spid="105475">
                                            <p:txEl>
                                              <p:pRg st="5" end="5"/>
                                            </p:txEl>
                                          </p:spTgt>
                                        </p:tgtEl>
                                        <p:attrNameLst>
                                          <p:attrName>ppt_w</p:attrName>
                                        </p:attrNameLst>
                                      </p:cBhvr>
                                      <p:tavLst>
                                        <p:tav tm="0">
                                          <p:val>
                                            <p:fltVal val="0"/>
                                          </p:val>
                                        </p:tav>
                                        <p:tav tm="100000">
                                          <p:val>
                                            <p:strVal val="#ppt_w"/>
                                          </p:val>
                                        </p:tav>
                                      </p:tavLst>
                                    </p:anim>
                                    <p:anim calcmode="lin" valueType="num">
                                      <p:cBhvr>
                                        <p:cTn id="38" dur="1000" fill="hold"/>
                                        <p:tgtEl>
                                          <p:spTgt spid="105475">
                                            <p:txEl>
                                              <p:pRg st="5" end="5"/>
                                            </p:txEl>
                                          </p:spTgt>
                                        </p:tgtEl>
                                        <p:attrNameLst>
                                          <p:attrName>ppt_h</p:attrName>
                                        </p:attrNameLst>
                                      </p:cBhvr>
                                      <p:tavLst>
                                        <p:tav tm="0">
                                          <p:val>
                                            <p:fltVal val="0"/>
                                          </p:val>
                                        </p:tav>
                                        <p:tav tm="100000">
                                          <p:val>
                                            <p:strVal val="#ppt_h"/>
                                          </p:val>
                                        </p:tav>
                                      </p:tavLst>
                                    </p:anim>
                                    <p:anim calcmode="lin" valueType="num">
                                      <p:cBhvr>
                                        <p:cTn id="39" dur="1000" fill="hold"/>
                                        <p:tgtEl>
                                          <p:spTgt spid="105475">
                                            <p:txEl>
                                              <p:pRg st="5" end="5"/>
                                            </p:txEl>
                                          </p:spTgt>
                                        </p:tgtEl>
                                        <p:attrNameLst>
                                          <p:attrName>ppt_x</p:attrName>
                                        </p:attrNameLst>
                                      </p:cBhvr>
                                      <p:tavLst>
                                        <p:tav tm="0" fmla="#ppt_x+(cos(-2*pi*(1-$))*-#ppt_x-sin(-2*pi*(1-$))*(1-#ppt_y))*(1-$)">
                                          <p:val>
                                            <p:fltVal val="0"/>
                                          </p:val>
                                        </p:tav>
                                        <p:tav tm="100000">
                                          <p:val>
                                            <p:fltVal val="1"/>
                                          </p:val>
                                        </p:tav>
                                      </p:tavLst>
                                    </p:anim>
                                    <p:anim calcmode="lin" valueType="num">
                                      <p:cBhvr>
                                        <p:cTn id="40" dur="1000" fill="hold"/>
                                        <p:tgtEl>
                                          <p:spTgt spid="105475">
                                            <p:txEl>
                                              <p:pRg st="5" end="5"/>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475" grpId="0" build="p" autoUpdateAnimBg="0"/>
    </p:bldLst>
  </p:timing>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F0127239-758B-4E55-B6A3-C2EF362A9502}" type="slidenum">
              <a:rPr lang="en-US"/>
              <a:pPr/>
              <a:t>45</a:t>
            </a:fld>
            <a:endParaRPr lang="en-US"/>
          </a:p>
        </p:txBody>
      </p:sp>
      <p:sp>
        <p:nvSpPr>
          <p:cNvPr id="106498" name="Rectangle 2"/>
          <p:cNvSpPr>
            <a:spLocks noGrp="1" noChangeArrowheads="1"/>
          </p:cNvSpPr>
          <p:nvPr>
            <p:ph type="title"/>
          </p:nvPr>
        </p:nvSpPr>
        <p:spPr/>
        <p:txBody>
          <a:bodyPr/>
          <a:lstStyle/>
          <a:p>
            <a:r>
              <a:rPr lang="en-US"/>
              <a:t>Needs, Wants, and Demands </a:t>
            </a:r>
          </a:p>
        </p:txBody>
      </p:sp>
      <p:sp>
        <p:nvSpPr>
          <p:cNvPr id="106499" name="Rectangle 3"/>
          <p:cNvSpPr>
            <a:spLocks noGrp="1" noChangeArrowheads="1"/>
          </p:cNvSpPr>
          <p:nvPr>
            <p:ph type="body" idx="1"/>
          </p:nvPr>
        </p:nvSpPr>
        <p:spPr/>
        <p:txBody>
          <a:bodyPr/>
          <a:lstStyle/>
          <a:p>
            <a:pPr algn="just">
              <a:lnSpc>
                <a:spcPct val="90000"/>
              </a:lnSpc>
              <a:buFont typeface="Wingdings" panose="05000000000000000000" pitchFamily="2" charset="2"/>
              <a:buNone/>
            </a:pPr>
            <a:r>
              <a:rPr lang="en-US" sz="1600" b="1" dirty="0"/>
              <a:t>Needs:</a:t>
            </a:r>
            <a:r>
              <a:rPr lang="en-US" sz="1600" dirty="0"/>
              <a:t> </a:t>
            </a:r>
          </a:p>
          <a:p>
            <a:pPr algn="just">
              <a:lnSpc>
                <a:spcPct val="90000"/>
              </a:lnSpc>
            </a:pPr>
            <a:r>
              <a:rPr lang="en-US" sz="1600" dirty="0"/>
              <a:t>The most basic concept underlying marketing is that of human needs</a:t>
            </a:r>
            <a:r>
              <a:rPr lang="en-US" sz="1600" dirty="0" smtClean="0"/>
              <a:t>..</a:t>
            </a:r>
            <a:endParaRPr lang="en-US" sz="1600" dirty="0"/>
          </a:p>
          <a:p>
            <a:pPr>
              <a:lnSpc>
                <a:spcPct val="90000"/>
              </a:lnSpc>
            </a:pPr>
            <a:r>
              <a:rPr lang="en-US" sz="1600" dirty="0"/>
              <a:t>Human have many complex needs: </a:t>
            </a:r>
          </a:p>
          <a:p>
            <a:pPr lvl="1" algn="just">
              <a:lnSpc>
                <a:spcPct val="90000"/>
              </a:lnSpc>
            </a:pPr>
            <a:r>
              <a:rPr lang="en-US" sz="1600" dirty="0"/>
              <a:t>Physical needs for food, clothing, warmth, and safety</a:t>
            </a:r>
          </a:p>
          <a:p>
            <a:pPr lvl="1" algn="just">
              <a:lnSpc>
                <a:spcPct val="90000"/>
              </a:lnSpc>
            </a:pPr>
            <a:r>
              <a:rPr lang="en-US" sz="1600" dirty="0"/>
              <a:t>Social needs or belonging and affection </a:t>
            </a:r>
          </a:p>
          <a:p>
            <a:pPr lvl="1">
              <a:lnSpc>
                <a:spcPct val="90000"/>
              </a:lnSpc>
            </a:pPr>
            <a:r>
              <a:rPr lang="en-US" sz="1600" dirty="0"/>
              <a:t>Individual needs for knowledge and self </a:t>
            </a:r>
            <a:r>
              <a:rPr lang="en-US" sz="1600" dirty="0">
                <a:latin typeface="Times New Roman" panose="02020603050405020304" pitchFamily="18" charset="0"/>
              </a:rPr>
              <a:t>–</a:t>
            </a:r>
            <a:r>
              <a:rPr lang="en-US" sz="1600" dirty="0"/>
              <a:t> expression </a:t>
            </a:r>
          </a:p>
          <a:p>
            <a:pPr>
              <a:lnSpc>
                <a:spcPct val="90000"/>
              </a:lnSpc>
              <a:buFont typeface="Wingdings" panose="05000000000000000000" pitchFamily="2" charset="2"/>
              <a:buNone/>
            </a:pPr>
            <a:r>
              <a:rPr lang="en-US" sz="1600" b="1" dirty="0"/>
              <a:t>Wants:</a:t>
            </a:r>
          </a:p>
          <a:p>
            <a:pPr algn="just">
              <a:lnSpc>
                <a:spcPct val="90000"/>
              </a:lnSpc>
            </a:pPr>
            <a:r>
              <a:rPr lang="en-US" sz="1600" dirty="0"/>
              <a:t>Want are the form taken by human needs as they are shaped by culture and individual personality.</a:t>
            </a:r>
          </a:p>
          <a:p>
            <a:pPr algn="just">
              <a:lnSpc>
                <a:spcPct val="90000"/>
              </a:lnSpc>
            </a:pPr>
            <a:r>
              <a:rPr lang="en-US" sz="1600" dirty="0"/>
              <a:t>People have almost unlimited wants but limited resources.</a:t>
            </a:r>
          </a:p>
          <a:p>
            <a:pPr algn="just">
              <a:lnSpc>
                <a:spcPct val="90000"/>
              </a:lnSpc>
            </a:pPr>
            <a:r>
              <a:rPr lang="en-US" sz="1600" dirty="0"/>
              <a:t>They want to choose products that provide the most value and satisfaction for their money. </a:t>
            </a:r>
          </a:p>
          <a:p>
            <a:pPr>
              <a:lnSpc>
                <a:spcPct val="90000"/>
              </a:lnSpc>
              <a:buFont typeface="Wingdings" panose="05000000000000000000" pitchFamily="2" charset="2"/>
              <a:buNone/>
            </a:pPr>
            <a:r>
              <a:rPr lang="en-US" sz="1600" b="1" dirty="0"/>
              <a:t>Demands:</a:t>
            </a:r>
            <a:r>
              <a:rPr lang="en-US" sz="1600" dirty="0"/>
              <a:t> </a:t>
            </a:r>
          </a:p>
          <a:p>
            <a:pPr algn="just">
              <a:lnSpc>
                <a:spcPct val="90000"/>
              </a:lnSpc>
            </a:pPr>
            <a:r>
              <a:rPr lang="en-US" sz="1600" dirty="0"/>
              <a:t>When backed by buying power, wants become demands.</a:t>
            </a:r>
          </a:p>
          <a:p>
            <a:pPr algn="just">
              <a:lnSpc>
                <a:spcPct val="90000"/>
              </a:lnSpc>
            </a:pPr>
            <a:r>
              <a:rPr lang="en-US" sz="1600" dirty="0"/>
              <a:t>Consumers view products as bundles of benefits and choose products that give them the best bundle for their money.</a:t>
            </a:r>
          </a:p>
        </p:txBody>
      </p:sp>
    </p:spTree>
    <p:extLst>
      <p:ext uri="{BB962C8B-B14F-4D97-AF65-F5344CB8AC3E}">
        <p14:creationId xmlns:p14="http://schemas.microsoft.com/office/powerpoint/2010/main" val="14278688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0" fill="hold" grpId="0" nodeType="withEffect">
                                  <p:stCondLst>
                                    <p:cond delay="0"/>
                                  </p:stCondLst>
                                  <p:childTnLst>
                                    <p:set>
                                      <p:cBhvr>
                                        <p:cTn id="6" dur="1" fill="hold">
                                          <p:stCondLst>
                                            <p:cond delay="0"/>
                                          </p:stCondLst>
                                        </p:cTn>
                                        <p:tgtEl>
                                          <p:spTgt spid="106498"/>
                                        </p:tgtEl>
                                        <p:attrNameLst>
                                          <p:attrName>style.visibility</p:attrName>
                                        </p:attrNameLst>
                                      </p:cBhvr>
                                      <p:to>
                                        <p:strVal val="visible"/>
                                      </p:to>
                                    </p:set>
                                    <p:anim calcmode="lin" valueType="num">
                                      <p:cBhvr>
                                        <p:cTn id="7" dur="500" fill="hold"/>
                                        <p:tgtEl>
                                          <p:spTgt spid="106498"/>
                                        </p:tgtEl>
                                        <p:attrNameLst>
                                          <p:attrName>ppt_w</p:attrName>
                                        </p:attrNameLst>
                                      </p:cBhvr>
                                      <p:tavLst>
                                        <p:tav tm="0">
                                          <p:val>
                                            <p:fltVal val="0"/>
                                          </p:val>
                                        </p:tav>
                                        <p:tav tm="100000">
                                          <p:val>
                                            <p:strVal val="#ppt_w"/>
                                          </p:val>
                                        </p:tav>
                                      </p:tavLst>
                                    </p:anim>
                                    <p:anim calcmode="lin" valueType="num">
                                      <p:cBhvr>
                                        <p:cTn id="8" dur="500" fill="hold"/>
                                        <p:tgtEl>
                                          <p:spTgt spid="106498"/>
                                        </p:tgtEl>
                                        <p:attrNameLst>
                                          <p:attrName>ppt_h</p:attrName>
                                        </p:attrNameLst>
                                      </p:cBhvr>
                                      <p:tavLst>
                                        <p:tav tm="0">
                                          <p:val>
                                            <p:fltVal val="0"/>
                                          </p:val>
                                        </p:tav>
                                        <p:tav tm="100000">
                                          <p:val>
                                            <p:strVal val="#ppt_h"/>
                                          </p:val>
                                        </p:tav>
                                      </p:tavLst>
                                    </p:anim>
                                    <p:animEffect transition="in" filter="fade">
                                      <p:cBhvr>
                                        <p:cTn id="9" dur="500"/>
                                        <p:tgtEl>
                                          <p:spTgt spid="106498"/>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 presetClass="entr" presetSubtype="10" fill="hold" grpId="1" nodeType="clickEffect">
                                  <p:stCondLst>
                                    <p:cond delay="0"/>
                                  </p:stCondLst>
                                  <p:childTnLst>
                                    <p:set>
                                      <p:cBhvr>
                                        <p:cTn id="13" dur="1" fill="hold">
                                          <p:stCondLst>
                                            <p:cond delay="0"/>
                                          </p:stCondLst>
                                        </p:cTn>
                                        <p:tgtEl>
                                          <p:spTgt spid="106498"/>
                                        </p:tgtEl>
                                        <p:attrNameLst>
                                          <p:attrName>style.visibility</p:attrName>
                                        </p:attrNameLst>
                                      </p:cBhvr>
                                      <p:to>
                                        <p:strVal val="visible"/>
                                      </p:to>
                                    </p:set>
                                    <p:animEffect transition="in" filter="checkerboard(across)">
                                      <p:cBhvr>
                                        <p:cTn id="14" dur="500"/>
                                        <p:tgtEl>
                                          <p:spTgt spid="106498"/>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14" presetClass="entr" presetSubtype="10" fill="hold" nodeType="clickEffect">
                                  <p:stCondLst>
                                    <p:cond delay="0"/>
                                  </p:stCondLst>
                                  <p:childTnLst>
                                    <p:set>
                                      <p:cBhvr>
                                        <p:cTn id="18" dur="1" fill="hold">
                                          <p:stCondLst>
                                            <p:cond delay="0"/>
                                          </p:stCondLst>
                                        </p:cTn>
                                        <p:tgtEl>
                                          <p:spTgt spid="106499">
                                            <p:txEl>
                                              <p:pRg st="0" end="0"/>
                                            </p:txEl>
                                          </p:spTgt>
                                        </p:tgtEl>
                                        <p:attrNameLst>
                                          <p:attrName>style.visibility</p:attrName>
                                        </p:attrNameLst>
                                      </p:cBhvr>
                                      <p:to>
                                        <p:strVal val="visible"/>
                                      </p:to>
                                    </p:set>
                                    <p:animEffect transition="in" filter="randombar(horizontal)">
                                      <p:cBhvr>
                                        <p:cTn id="19" dur="500"/>
                                        <p:tgtEl>
                                          <p:spTgt spid="106499">
                                            <p:txEl>
                                              <p:pRg st="0" end="0"/>
                                            </p:txEl>
                                          </p:spTgt>
                                        </p:tgtEl>
                                      </p:cBhvr>
                                    </p:animEffect>
                                  </p:childTnLst>
                                </p:cTn>
                              </p:par>
                              <p:par>
                                <p:cTn id="20" presetID="14" presetClass="entr" presetSubtype="10" fill="hold" nodeType="withEffect">
                                  <p:stCondLst>
                                    <p:cond delay="0"/>
                                  </p:stCondLst>
                                  <p:childTnLst>
                                    <p:set>
                                      <p:cBhvr>
                                        <p:cTn id="21" dur="1" fill="hold">
                                          <p:stCondLst>
                                            <p:cond delay="0"/>
                                          </p:stCondLst>
                                        </p:cTn>
                                        <p:tgtEl>
                                          <p:spTgt spid="106499">
                                            <p:txEl>
                                              <p:pRg st="1" end="1"/>
                                            </p:txEl>
                                          </p:spTgt>
                                        </p:tgtEl>
                                        <p:attrNameLst>
                                          <p:attrName>style.visibility</p:attrName>
                                        </p:attrNameLst>
                                      </p:cBhvr>
                                      <p:to>
                                        <p:strVal val="visible"/>
                                      </p:to>
                                    </p:set>
                                    <p:animEffect transition="in" filter="randombar(horizontal)">
                                      <p:cBhvr>
                                        <p:cTn id="22" dur="500"/>
                                        <p:tgtEl>
                                          <p:spTgt spid="106499">
                                            <p:txEl>
                                              <p:pRg st="1" end="1"/>
                                            </p:txEl>
                                          </p:spTgt>
                                        </p:tgtEl>
                                      </p:cBhvr>
                                    </p:animEffect>
                                  </p:childTnLst>
                                </p:cTn>
                              </p:par>
                              <p:par>
                                <p:cTn id="23" presetID="14" presetClass="entr" presetSubtype="10" fill="hold" nodeType="withEffect">
                                  <p:stCondLst>
                                    <p:cond delay="0"/>
                                  </p:stCondLst>
                                  <p:childTnLst>
                                    <p:set>
                                      <p:cBhvr>
                                        <p:cTn id="24" dur="1" fill="hold">
                                          <p:stCondLst>
                                            <p:cond delay="0"/>
                                          </p:stCondLst>
                                        </p:cTn>
                                        <p:tgtEl>
                                          <p:spTgt spid="106499">
                                            <p:txEl>
                                              <p:pRg st="2" end="2"/>
                                            </p:txEl>
                                          </p:spTgt>
                                        </p:tgtEl>
                                        <p:attrNameLst>
                                          <p:attrName>style.visibility</p:attrName>
                                        </p:attrNameLst>
                                      </p:cBhvr>
                                      <p:to>
                                        <p:strVal val="visible"/>
                                      </p:to>
                                    </p:set>
                                    <p:animEffect transition="in" filter="randombar(horizontal)">
                                      <p:cBhvr>
                                        <p:cTn id="25" dur="500"/>
                                        <p:tgtEl>
                                          <p:spTgt spid="106499">
                                            <p:txEl>
                                              <p:pRg st="2" end="2"/>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106499">
                                            <p:txEl>
                                              <p:pRg st="3" end="3"/>
                                            </p:txEl>
                                          </p:spTgt>
                                        </p:tgtEl>
                                        <p:attrNameLst>
                                          <p:attrName>style.visibility</p:attrName>
                                        </p:attrNameLst>
                                      </p:cBhvr>
                                      <p:to>
                                        <p:strVal val="visible"/>
                                      </p:to>
                                    </p:set>
                                    <p:animEffect transition="in" filter="randombar(horizontal)">
                                      <p:cBhvr>
                                        <p:cTn id="28" dur="500"/>
                                        <p:tgtEl>
                                          <p:spTgt spid="106499">
                                            <p:txEl>
                                              <p:pRg st="3" end="3"/>
                                            </p:txEl>
                                          </p:spTgt>
                                        </p:tgtEl>
                                      </p:cBhvr>
                                    </p:animEffect>
                                  </p:childTnLst>
                                </p:cTn>
                              </p:par>
                              <p:par>
                                <p:cTn id="29" presetID="14" presetClass="entr" presetSubtype="10" fill="hold" nodeType="withEffect">
                                  <p:stCondLst>
                                    <p:cond delay="0"/>
                                  </p:stCondLst>
                                  <p:childTnLst>
                                    <p:set>
                                      <p:cBhvr>
                                        <p:cTn id="30" dur="1" fill="hold">
                                          <p:stCondLst>
                                            <p:cond delay="0"/>
                                          </p:stCondLst>
                                        </p:cTn>
                                        <p:tgtEl>
                                          <p:spTgt spid="106499">
                                            <p:txEl>
                                              <p:pRg st="4" end="4"/>
                                            </p:txEl>
                                          </p:spTgt>
                                        </p:tgtEl>
                                        <p:attrNameLst>
                                          <p:attrName>style.visibility</p:attrName>
                                        </p:attrNameLst>
                                      </p:cBhvr>
                                      <p:to>
                                        <p:strVal val="visible"/>
                                      </p:to>
                                    </p:set>
                                    <p:animEffect transition="in" filter="randombar(horizontal)">
                                      <p:cBhvr>
                                        <p:cTn id="31" dur="500"/>
                                        <p:tgtEl>
                                          <p:spTgt spid="106499">
                                            <p:txEl>
                                              <p:pRg st="4" end="4"/>
                                            </p:txEl>
                                          </p:spTgt>
                                        </p:tgtEl>
                                      </p:cBhvr>
                                    </p:animEffect>
                                  </p:childTnLst>
                                </p:cTn>
                              </p:par>
                              <p:par>
                                <p:cTn id="32" presetID="14" presetClass="entr" presetSubtype="10" fill="hold" nodeType="withEffect">
                                  <p:stCondLst>
                                    <p:cond delay="0"/>
                                  </p:stCondLst>
                                  <p:childTnLst>
                                    <p:set>
                                      <p:cBhvr>
                                        <p:cTn id="33" dur="1" fill="hold">
                                          <p:stCondLst>
                                            <p:cond delay="0"/>
                                          </p:stCondLst>
                                        </p:cTn>
                                        <p:tgtEl>
                                          <p:spTgt spid="106499">
                                            <p:txEl>
                                              <p:pRg st="5" end="5"/>
                                            </p:txEl>
                                          </p:spTgt>
                                        </p:tgtEl>
                                        <p:attrNameLst>
                                          <p:attrName>style.visibility</p:attrName>
                                        </p:attrNameLst>
                                      </p:cBhvr>
                                      <p:to>
                                        <p:strVal val="visible"/>
                                      </p:to>
                                    </p:set>
                                    <p:animEffect transition="in" filter="randombar(horizontal)">
                                      <p:cBhvr>
                                        <p:cTn id="34" dur="500"/>
                                        <p:tgtEl>
                                          <p:spTgt spid="106499">
                                            <p:txEl>
                                              <p:pRg st="5" end="5"/>
                                            </p:txEl>
                                          </p:spTgt>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16" presetClass="entr" presetSubtype="26" fill="hold" nodeType="clickEffect">
                                  <p:stCondLst>
                                    <p:cond delay="0"/>
                                  </p:stCondLst>
                                  <p:childTnLst>
                                    <p:set>
                                      <p:cBhvr>
                                        <p:cTn id="38" dur="1" fill="hold">
                                          <p:stCondLst>
                                            <p:cond delay="0"/>
                                          </p:stCondLst>
                                        </p:cTn>
                                        <p:tgtEl>
                                          <p:spTgt spid="106499">
                                            <p:txEl>
                                              <p:pRg st="6" end="6"/>
                                            </p:txEl>
                                          </p:spTgt>
                                        </p:tgtEl>
                                        <p:attrNameLst>
                                          <p:attrName>style.visibility</p:attrName>
                                        </p:attrNameLst>
                                      </p:cBhvr>
                                      <p:to>
                                        <p:strVal val="visible"/>
                                      </p:to>
                                    </p:set>
                                    <p:animEffect transition="in" filter="barn(inHorizontal)">
                                      <p:cBhvr>
                                        <p:cTn id="39" dur="500"/>
                                        <p:tgtEl>
                                          <p:spTgt spid="106499">
                                            <p:txEl>
                                              <p:pRg st="6" end="6"/>
                                            </p:txEl>
                                          </p:spTgt>
                                        </p:tgtEl>
                                      </p:cBhvr>
                                    </p:animEffect>
                                  </p:childTnLst>
                                </p:cTn>
                              </p:par>
                              <p:par>
                                <p:cTn id="40" presetID="16" presetClass="entr" presetSubtype="26" fill="hold" nodeType="withEffect">
                                  <p:stCondLst>
                                    <p:cond delay="0"/>
                                  </p:stCondLst>
                                  <p:childTnLst>
                                    <p:set>
                                      <p:cBhvr>
                                        <p:cTn id="41" dur="1" fill="hold">
                                          <p:stCondLst>
                                            <p:cond delay="0"/>
                                          </p:stCondLst>
                                        </p:cTn>
                                        <p:tgtEl>
                                          <p:spTgt spid="106499">
                                            <p:txEl>
                                              <p:pRg st="7" end="7"/>
                                            </p:txEl>
                                          </p:spTgt>
                                        </p:tgtEl>
                                        <p:attrNameLst>
                                          <p:attrName>style.visibility</p:attrName>
                                        </p:attrNameLst>
                                      </p:cBhvr>
                                      <p:to>
                                        <p:strVal val="visible"/>
                                      </p:to>
                                    </p:set>
                                    <p:animEffect transition="in" filter="barn(inHorizontal)">
                                      <p:cBhvr>
                                        <p:cTn id="42" dur="500"/>
                                        <p:tgtEl>
                                          <p:spTgt spid="106499">
                                            <p:txEl>
                                              <p:pRg st="7" end="7"/>
                                            </p:txEl>
                                          </p:spTgt>
                                        </p:tgtEl>
                                      </p:cBhvr>
                                    </p:animEffect>
                                  </p:childTnLst>
                                </p:cTn>
                              </p:par>
                              <p:par>
                                <p:cTn id="43" presetID="16" presetClass="entr" presetSubtype="26" fill="hold" nodeType="withEffect">
                                  <p:stCondLst>
                                    <p:cond delay="0"/>
                                  </p:stCondLst>
                                  <p:childTnLst>
                                    <p:set>
                                      <p:cBhvr>
                                        <p:cTn id="44" dur="1" fill="hold">
                                          <p:stCondLst>
                                            <p:cond delay="0"/>
                                          </p:stCondLst>
                                        </p:cTn>
                                        <p:tgtEl>
                                          <p:spTgt spid="106499">
                                            <p:txEl>
                                              <p:pRg st="8" end="8"/>
                                            </p:txEl>
                                          </p:spTgt>
                                        </p:tgtEl>
                                        <p:attrNameLst>
                                          <p:attrName>style.visibility</p:attrName>
                                        </p:attrNameLst>
                                      </p:cBhvr>
                                      <p:to>
                                        <p:strVal val="visible"/>
                                      </p:to>
                                    </p:set>
                                    <p:animEffect transition="in" filter="barn(inHorizontal)">
                                      <p:cBhvr>
                                        <p:cTn id="45" dur="500"/>
                                        <p:tgtEl>
                                          <p:spTgt spid="106499">
                                            <p:txEl>
                                              <p:pRg st="8" end="8"/>
                                            </p:txEl>
                                          </p:spTgt>
                                        </p:tgtEl>
                                      </p:cBhvr>
                                    </p:animEffect>
                                  </p:childTnLst>
                                </p:cTn>
                              </p:par>
                              <p:par>
                                <p:cTn id="46" presetID="16" presetClass="entr" presetSubtype="26" fill="hold" nodeType="withEffect">
                                  <p:stCondLst>
                                    <p:cond delay="0"/>
                                  </p:stCondLst>
                                  <p:childTnLst>
                                    <p:set>
                                      <p:cBhvr>
                                        <p:cTn id="47" dur="1" fill="hold">
                                          <p:stCondLst>
                                            <p:cond delay="0"/>
                                          </p:stCondLst>
                                        </p:cTn>
                                        <p:tgtEl>
                                          <p:spTgt spid="106499">
                                            <p:txEl>
                                              <p:pRg st="9" end="9"/>
                                            </p:txEl>
                                          </p:spTgt>
                                        </p:tgtEl>
                                        <p:attrNameLst>
                                          <p:attrName>style.visibility</p:attrName>
                                        </p:attrNameLst>
                                      </p:cBhvr>
                                      <p:to>
                                        <p:strVal val="visible"/>
                                      </p:to>
                                    </p:set>
                                    <p:animEffect transition="in" filter="barn(inHorizontal)">
                                      <p:cBhvr>
                                        <p:cTn id="48" dur="500"/>
                                        <p:tgtEl>
                                          <p:spTgt spid="106499">
                                            <p:txEl>
                                              <p:pRg st="9" end="9"/>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9" presetClass="entr" presetSubtype="0" fill="hold" nodeType="clickEffect">
                                  <p:stCondLst>
                                    <p:cond delay="0"/>
                                  </p:stCondLst>
                                  <p:childTnLst>
                                    <p:set>
                                      <p:cBhvr>
                                        <p:cTn id="52" dur="1" fill="hold">
                                          <p:stCondLst>
                                            <p:cond delay="0"/>
                                          </p:stCondLst>
                                        </p:cTn>
                                        <p:tgtEl>
                                          <p:spTgt spid="106499">
                                            <p:txEl>
                                              <p:pRg st="10" end="10"/>
                                            </p:txEl>
                                          </p:spTgt>
                                        </p:tgtEl>
                                        <p:attrNameLst>
                                          <p:attrName>style.visibility</p:attrName>
                                        </p:attrNameLst>
                                      </p:cBhvr>
                                      <p:to>
                                        <p:strVal val="visible"/>
                                      </p:to>
                                    </p:set>
                                    <p:animEffect transition="in" filter="dissolve">
                                      <p:cBhvr>
                                        <p:cTn id="53" dur="500"/>
                                        <p:tgtEl>
                                          <p:spTgt spid="106499">
                                            <p:txEl>
                                              <p:pRg st="10" end="10"/>
                                            </p:txEl>
                                          </p:spTgt>
                                        </p:tgtEl>
                                      </p:cBhvr>
                                    </p:animEffect>
                                  </p:childTnLst>
                                </p:cTn>
                              </p:par>
                              <p:par>
                                <p:cTn id="54" presetID="9" presetClass="entr" presetSubtype="0" fill="hold" nodeType="withEffect">
                                  <p:stCondLst>
                                    <p:cond delay="0"/>
                                  </p:stCondLst>
                                  <p:childTnLst>
                                    <p:set>
                                      <p:cBhvr>
                                        <p:cTn id="55" dur="1" fill="hold">
                                          <p:stCondLst>
                                            <p:cond delay="0"/>
                                          </p:stCondLst>
                                        </p:cTn>
                                        <p:tgtEl>
                                          <p:spTgt spid="106499">
                                            <p:txEl>
                                              <p:pRg st="11" end="11"/>
                                            </p:txEl>
                                          </p:spTgt>
                                        </p:tgtEl>
                                        <p:attrNameLst>
                                          <p:attrName>style.visibility</p:attrName>
                                        </p:attrNameLst>
                                      </p:cBhvr>
                                      <p:to>
                                        <p:strVal val="visible"/>
                                      </p:to>
                                    </p:set>
                                    <p:animEffect transition="in" filter="dissolve">
                                      <p:cBhvr>
                                        <p:cTn id="56" dur="500"/>
                                        <p:tgtEl>
                                          <p:spTgt spid="106499">
                                            <p:txEl>
                                              <p:pRg st="11" end="11"/>
                                            </p:txEl>
                                          </p:spTgt>
                                        </p:tgtEl>
                                      </p:cBhvr>
                                    </p:animEffect>
                                  </p:childTnLst>
                                </p:cTn>
                              </p:par>
                              <p:par>
                                <p:cTn id="57" presetID="9" presetClass="entr" presetSubtype="0" fill="hold" nodeType="withEffect">
                                  <p:stCondLst>
                                    <p:cond delay="0"/>
                                  </p:stCondLst>
                                  <p:childTnLst>
                                    <p:set>
                                      <p:cBhvr>
                                        <p:cTn id="58" dur="1" fill="hold">
                                          <p:stCondLst>
                                            <p:cond delay="0"/>
                                          </p:stCondLst>
                                        </p:cTn>
                                        <p:tgtEl>
                                          <p:spTgt spid="106499">
                                            <p:txEl>
                                              <p:pRg st="12" end="12"/>
                                            </p:txEl>
                                          </p:spTgt>
                                        </p:tgtEl>
                                        <p:attrNameLst>
                                          <p:attrName>style.visibility</p:attrName>
                                        </p:attrNameLst>
                                      </p:cBhvr>
                                      <p:to>
                                        <p:strVal val="visible"/>
                                      </p:to>
                                    </p:set>
                                    <p:animEffect transition="in" filter="dissolve">
                                      <p:cBhvr>
                                        <p:cTn id="59" dur="500"/>
                                        <p:tgtEl>
                                          <p:spTgt spid="106499">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498" grpId="0"/>
      <p:bldP spid="106498" grpId="1"/>
    </p:bldLst>
  </p:timing>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3B7948B-C854-4811-A62F-0230D82D716D}" type="slidenum">
              <a:rPr lang="en-US"/>
              <a:pPr/>
              <a:t>46</a:t>
            </a:fld>
            <a:endParaRPr lang="en-US"/>
          </a:p>
        </p:txBody>
      </p:sp>
      <p:sp>
        <p:nvSpPr>
          <p:cNvPr id="108546" name="Rectangle 2"/>
          <p:cNvSpPr>
            <a:spLocks noGrp="1" noChangeArrowheads="1"/>
          </p:cNvSpPr>
          <p:nvPr>
            <p:ph type="title"/>
          </p:nvPr>
        </p:nvSpPr>
        <p:spPr/>
        <p:txBody>
          <a:bodyPr/>
          <a:lstStyle/>
          <a:p>
            <a:r>
              <a:rPr lang="en-US"/>
              <a:t>Products and Services </a:t>
            </a:r>
          </a:p>
        </p:txBody>
      </p:sp>
      <p:sp>
        <p:nvSpPr>
          <p:cNvPr id="108547" name="Rectangle 3"/>
          <p:cNvSpPr>
            <a:spLocks noGrp="1" noChangeArrowheads="1"/>
          </p:cNvSpPr>
          <p:nvPr>
            <p:ph type="body" idx="1"/>
          </p:nvPr>
        </p:nvSpPr>
        <p:spPr/>
        <p:txBody>
          <a:bodyPr/>
          <a:lstStyle/>
          <a:p>
            <a:pPr>
              <a:lnSpc>
                <a:spcPct val="90000"/>
              </a:lnSpc>
              <a:buFont typeface="Wingdings" panose="05000000000000000000" pitchFamily="2" charset="2"/>
              <a:buNone/>
            </a:pPr>
            <a:r>
              <a:rPr lang="en-US" sz="2800" b="1" dirty="0"/>
              <a:t>Product:</a:t>
            </a:r>
            <a:r>
              <a:rPr lang="en-US" sz="2800" dirty="0"/>
              <a:t> </a:t>
            </a:r>
          </a:p>
          <a:p>
            <a:pPr algn="just">
              <a:lnSpc>
                <a:spcPct val="90000"/>
              </a:lnSpc>
            </a:pPr>
            <a:r>
              <a:rPr lang="en-US" sz="2400" dirty="0"/>
              <a:t>Anything that can be offered to a market to satisfy a   need or want.</a:t>
            </a:r>
          </a:p>
          <a:p>
            <a:pPr algn="just">
              <a:lnSpc>
                <a:spcPct val="90000"/>
              </a:lnSpc>
            </a:pPr>
            <a:r>
              <a:rPr lang="en-US" sz="2400" dirty="0"/>
              <a:t>The concept of product is not limited to physical objects </a:t>
            </a:r>
            <a:r>
              <a:rPr lang="en-US" sz="2400" dirty="0">
                <a:latin typeface="Times New Roman" panose="02020603050405020304" pitchFamily="18" charset="0"/>
              </a:rPr>
              <a:t>–</a:t>
            </a:r>
            <a:r>
              <a:rPr lang="en-US" sz="2400" dirty="0"/>
              <a:t> anything capable of satisfying a need can be called a product. </a:t>
            </a:r>
          </a:p>
          <a:p>
            <a:pPr>
              <a:lnSpc>
                <a:spcPct val="90000"/>
              </a:lnSpc>
              <a:buFont typeface="Wingdings" panose="05000000000000000000" pitchFamily="2" charset="2"/>
              <a:buNone/>
            </a:pPr>
            <a:r>
              <a:rPr lang="en-US" sz="2800" b="1" dirty="0"/>
              <a:t>Services:</a:t>
            </a:r>
            <a:r>
              <a:rPr lang="en-US" sz="2800" dirty="0"/>
              <a:t> </a:t>
            </a:r>
          </a:p>
          <a:p>
            <a:pPr algn="just">
              <a:lnSpc>
                <a:spcPct val="90000"/>
              </a:lnSpc>
            </a:pPr>
            <a:r>
              <a:rPr lang="en-US" sz="2400" dirty="0"/>
              <a:t>In addition to </a:t>
            </a:r>
            <a:r>
              <a:rPr lang="en-US" sz="2400" dirty="0" smtClean="0"/>
              <a:t>solid </a:t>
            </a:r>
            <a:r>
              <a:rPr lang="en-US" sz="2400" dirty="0"/>
              <a:t>goods, products also include services, which are activities or benefits offered for sale that are essentially intangible and do not result in the ownership of anything.</a:t>
            </a:r>
            <a:endParaRPr lang="en-US" sz="2800" dirty="0"/>
          </a:p>
        </p:txBody>
      </p:sp>
    </p:spTree>
    <p:extLst>
      <p:ext uri="{BB962C8B-B14F-4D97-AF65-F5344CB8AC3E}">
        <p14:creationId xmlns:p14="http://schemas.microsoft.com/office/powerpoint/2010/main" val="13333887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8546"/>
                                        </p:tgtEl>
                                        <p:attrNameLst>
                                          <p:attrName>style.visibility</p:attrName>
                                        </p:attrNameLst>
                                      </p:cBhvr>
                                      <p:to>
                                        <p:strVal val="visible"/>
                                      </p:to>
                                    </p:set>
                                    <p:animEffect transition="in" filter="dissolve">
                                      <p:cBhvr>
                                        <p:cTn id="7" dur="500"/>
                                        <p:tgtEl>
                                          <p:spTgt spid="10854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108547">
                                            <p:txEl>
                                              <p:pRg st="0" end="0"/>
                                            </p:txEl>
                                          </p:spTgt>
                                        </p:tgtEl>
                                        <p:attrNameLst>
                                          <p:attrName>style.visibility</p:attrName>
                                        </p:attrNameLst>
                                      </p:cBhvr>
                                      <p:to>
                                        <p:strVal val="visible"/>
                                      </p:to>
                                    </p:set>
                                    <p:animEffect transition="in" filter="diamond(in)">
                                      <p:cBhvr>
                                        <p:cTn id="12" dur="2000"/>
                                        <p:tgtEl>
                                          <p:spTgt spid="108547">
                                            <p:txEl>
                                              <p:pRg st="0" end="0"/>
                                            </p:txEl>
                                          </p:spTgt>
                                        </p:tgtEl>
                                      </p:cBhvr>
                                    </p:animEffect>
                                  </p:childTnLst>
                                </p:cTn>
                              </p:par>
                              <p:par>
                                <p:cTn id="13" presetID="8" presetClass="entr" presetSubtype="16" fill="hold" nodeType="withEffect">
                                  <p:stCondLst>
                                    <p:cond delay="0"/>
                                  </p:stCondLst>
                                  <p:childTnLst>
                                    <p:set>
                                      <p:cBhvr>
                                        <p:cTn id="14" dur="1" fill="hold">
                                          <p:stCondLst>
                                            <p:cond delay="0"/>
                                          </p:stCondLst>
                                        </p:cTn>
                                        <p:tgtEl>
                                          <p:spTgt spid="108547">
                                            <p:txEl>
                                              <p:pRg st="1" end="1"/>
                                            </p:txEl>
                                          </p:spTgt>
                                        </p:tgtEl>
                                        <p:attrNameLst>
                                          <p:attrName>style.visibility</p:attrName>
                                        </p:attrNameLst>
                                      </p:cBhvr>
                                      <p:to>
                                        <p:strVal val="visible"/>
                                      </p:to>
                                    </p:set>
                                    <p:animEffect transition="in" filter="diamond(in)">
                                      <p:cBhvr>
                                        <p:cTn id="15" dur="2000"/>
                                        <p:tgtEl>
                                          <p:spTgt spid="108547">
                                            <p:txEl>
                                              <p:pRg st="1" end="1"/>
                                            </p:txEl>
                                          </p:spTgt>
                                        </p:tgtEl>
                                      </p:cBhvr>
                                    </p:animEffect>
                                  </p:childTnLst>
                                </p:cTn>
                              </p:par>
                              <p:par>
                                <p:cTn id="16" presetID="8" presetClass="entr" presetSubtype="16" fill="hold" nodeType="withEffect">
                                  <p:stCondLst>
                                    <p:cond delay="0"/>
                                  </p:stCondLst>
                                  <p:childTnLst>
                                    <p:set>
                                      <p:cBhvr>
                                        <p:cTn id="17" dur="1" fill="hold">
                                          <p:stCondLst>
                                            <p:cond delay="0"/>
                                          </p:stCondLst>
                                        </p:cTn>
                                        <p:tgtEl>
                                          <p:spTgt spid="108547">
                                            <p:txEl>
                                              <p:pRg st="2" end="2"/>
                                            </p:txEl>
                                          </p:spTgt>
                                        </p:tgtEl>
                                        <p:attrNameLst>
                                          <p:attrName>style.visibility</p:attrName>
                                        </p:attrNameLst>
                                      </p:cBhvr>
                                      <p:to>
                                        <p:strVal val="visible"/>
                                      </p:to>
                                    </p:set>
                                    <p:animEffect transition="in" filter="diamond(in)">
                                      <p:cBhvr>
                                        <p:cTn id="18" dur="2000"/>
                                        <p:tgtEl>
                                          <p:spTgt spid="108547">
                                            <p:txEl>
                                              <p:pRg st="2" end="2"/>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53" presetClass="entr" presetSubtype="0" fill="hold" nodeType="clickEffect">
                                  <p:stCondLst>
                                    <p:cond delay="0"/>
                                  </p:stCondLst>
                                  <p:childTnLst>
                                    <p:set>
                                      <p:cBhvr>
                                        <p:cTn id="22" dur="1" fill="hold">
                                          <p:stCondLst>
                                            <p:cond delay="0"/>
                                          </p:stCondLst>
                                        </p:cTn>
                                        <p:tgtEl>
                                          <p:spTgt spid="108547">
                                            <p:txEl>
                                              <p:pRg st="3" end="3"/>
                                            </p:txEl>
                                          </p:spTgt>
                                        </p:tgtEl>
                                        <p:attrNameLst>
                                          <p:attrName>style.visibility</p:attrName>
                                        </p:attrNameLst>
                                      </p:cBhvr>
                                      <p:to>
                                        <p:strVal val="visible"/>
                                      </p:to>
                                    </p:set>
                                    <p:anim calcmode="lin" valueType="num">
                                      <p:cBhvr>
                                        <p:cTn id="23" dur="500" fill="hold"/>
                                        <p:tgtEl>
                                          <p:spTgt spid="108547">
                                            <p:txEl>
                                              <p:pRg st="3" end="3"/>
                                            </p:txEl>
                                          </p:spTgt>
                                        </p:tgtEl>
                                        <p:attrNameLst>
                                          <p:attrName>ppt_w</p:attrName>
                                        </p:attrNameLst>
                                      </p:cBhvr>
                                      <p:tavLst>
                                        <p:tav tm="0">
                                          <p:val>
                                            <p:fltVal val="0"/>
                                          </p:val>
                                        </p:tav>
                                        <p:tav tm="100000">
                                          <p:val>
                                            <p:strVal val="#ppt_w"/>
                                          </p:val>
                                        </p:tav>
                                      </p:tavLst>
                                    </p:anim>
                                    <p:anim calcmode="lin" valueType="num">
                                      <p:cBhvr>
                                        <p:cTn id="24" dur="500" fill="hold"/>
                                        <p:tgtEl>
                                          <p:spTgt spid="108547">
                                            <p:txEl>
                                              <p:pRg st="3" end="3"/>
                                            </p:txEl>
                                          </p:spTgt>
                                        </p:tgtEl>
                                        <p:attrNameLst>
                                          <p:attrName>ppt_h</p:attrName>
                                        </p:attrNameLst>
                                      </p:cBhvr>
                                      <p:tavLst>
                                        <p:tav tm="0">
                                          <p:val>
                                            <p:fltVal val="0"/>
                                          </p:val>
                                        </p:tav>
                                        <p:tav tm="100000">
                                          <p:val>
                                            <p:strVal val="#ppt_h"/>
                                          </p:val>
                                        </p:tav>
                                      </p:tavLst>
                                    </p:anim>
                                    <p:animEffect transition="in" filter="fade">
                                      <p:cBhvr>
                                        <p:cTn id="25" dur="500"/>
                                        <p:tgtEl>
                                          <p:spTgt spid="108547">
                                            <p:txEl>
                                              <p:pRg st="3" end="3"/>
                                            </p:txEl>
                                          </p:spTgt>
                                        </p:tgtEl>
                                      </p:cBhvr>
                                    </p:animEffect>
                                  </p:childTnLst>
                                </p:cTn>
                              </p:par>
                              <p:par>
                                <p:cTn id="26" presetID="53" presetClass="entr" presetSubtype="0" fill="hold" nodeType="withEffect">
                                  <p:stCondLst>
                                    <p:cond delay="0"/>
                                  </p:stCondLst>
                                  <p:childTnLst>
                                    <p:set>
                                      <p:cBhvr>
                                        <p:cTn id="27" dur="1" fill="hold">
                                          <p:stCondLst>
                                            <p:cond delay="0"/>
                                          </p:stCondLst>
                                        </p:cTn>
                                        <p:tgtEl>
                                          <p:spTgt spid="108547">
                                            <p:txEl>
                                              <p:pRg st="4" end="4"/>
                                            </p:txEl>
                                          </p:spTgt>
                                        </p:tgtEl>
                                        <p:attrNameLst>
                                          <p:attrName>style.visibility</p:attrName>
                                        </p:attrNameLst>
                                      </p:cBhvr>
                                      <p:to>
                                        <p:strVal val="visible"/>
                                      </p:to>
                                    </p:set>
                                    <p:anim calcmode="lin" valueType="num">
                                      <p:cBhvr>
                                        <p:cTn id="28" dur="500" fill="hold"/>
                                        <p:tgtEl>
                                          <p:spTgt spid="108547">
                                            <p:txEl>
                                              <p:pRg st="4" end="4"/>
                                            </p:txEl>
                                          </p:spTgt>
                                        </p:tgtEl>
                                        <p:attrNameLst>
                                          <p:attrName>ppt_w</p:attrName>
                                        </p:attrNameLst>
                                      </p:cBhvr>
                                      <p:tavLst>
                                        <p:tav tm="0">
                                          <p:val>
                                            <p:fltVal val="0"/>
                                          </p:val>
                                        </p:tav>
                                        <p:tav tm="100000">
                                          <p:val>
                                            <p:strVal val="#ppt_w"/>
                                          </p:val>
                                        </p:tav>
                                      </p:tavLst>
                                    </p:anim>
                                    <p:anim calcmode="lin" valueType="num">
                                      <p:cBhvr>
                                        <p:cTn id="29" dur="500" fill="hold"/>
                                        <p:tgtEl>
                                          <p:spTgt spid="108547">
                                            <p:txEl>
                                              <p:pRg st="4" end="4"/>
                                            </p:txEl>
                                          </p:spTgt>
                                        </p:tgtEl>
                                        <p:attrNameLst>
                                          <p:attrName>ppt_h</p:attrName>
                                        </p:attrNameLst>
                                      </p:cBhvr>
                                      <p:tavLst>
                                        <p:tav tm="0">
                                          <p:val>
                                            <p:fltVal val="0"/>
                                          </p:val>
                                        </p:tav>
                                        <p:tav tm="100000">
                                          <p:val>
                                            <p:strVal val="#ppt_h"/>
                                          </p:val>
                                        </p:tav>
                                      </p:tavLst>
                                    </p:anim>
                                    <p:animEffect transition="in" filter="fade">
                                      <p:cBhvr>
                                        <p:cTn id="30" dur="500"/>
                                        <p:tgtEl>
                                          <p:spTgt spid="10854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546" grpId="0"/>
    </p:bldLst>
  </p:timing>
</p:sld>
</file>

<file path=ppt/slides/slide4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7504D2E2-A845-4EF5-B90F-4A722D143259}" type="slidenum">
              <a:rPr lang="en-US"/>
              <a:pPr/>
              <a:t>47</a:t>
            </a:fld>
            <a:endParaRPr lang="en-US"/>
          </a:p>
        </p:txBody>
      </p:sp>
      <p:sp>
        <p:nvSpPr>
          <p:cNvPr id="109570" name="Rectangle 2"/>
          <p:cNvSpPr>
            <a:spLocks noGrp="1" noChangeArrowheads="1"/>
          </p:cNvSpPr>
          <p:nvPr>
            <p:ph type="title"/>
          </p:nvPr>
        </p:nvSpPr>
        <p:spPr/>
        <p:txBody>
          <a:bodyPr/>
          <a:lstStyle/>
          <a:p>
            <a:pPr algn="ctr"/>
            <a:r>
              <a:rPr lang="en-US" sz="4000"/>
              <a:t>Values, Satisfaction, and Quality</a:t>
            </a:r>
            <a:r>
              <a:rPr lang="en-US"/>
              <a:t> </a:t>
            </a:r>
          </a:p>
        </p:txBody>
      </p:sp>
      <p:sp>
        <p:nvSpPr>
          <p:cNvPr id="109571" name="Rectangle 3"/>
          <p:cNvSpPr>
            <a:spLocks noGrp="1" noChangeArrowheads="1"/>
          </p:cNvSpPr>
          <p:nvPr>
            <p:ph type="body" idx="1"/>
          </p:nvPr>
        </p:nvSpPr>
        <p:spPr/>
        <p:txBody>
          <a:bodyPr/>
          <a:lstStyle/>
          <a:p>
            <a:pPr>
              <a:lnSpc>
                <a:spcPct val="90000"/>
              </a:lnSpc>
              <a:buFont typeface="Wingdings" panose="05000000000000000000" pitchFamily="2" charset="2"/>
              <a:buNone/>
            </a:pPr>
            <a:r>
              <a:rPr lang="en-US" sz="1600" b="1" dirty="0"/>
              <a:t>Values:</a:t>
            </a:r>
            <a:r>
              <a:rPr lang="en-US" sz="1600" dirty="0"/>
              <a:t> </a:t>
            </a:r>
          </a:p>
          <a:p>
            <a:pPr algn="just">
              <a:lnSpc>
                <a:spcPct val="90000"/>
              </a:lnSpc>
            </a:pPr>
            <a:r>
              <a:rPr lang="en-US" sz="1600" dirty="0"/>
              <a:t>Customer value is the difference between the values the customer gains from owning and using a product and the costs of obtaining the products.</a:t>
            </a:r>
          </a:p>
          <a:p>
            <a:pPr>
              <a:lnSpc>
                <a:spcPct val="90000"/>
              </a:lnSpc>
              <a:buFont typeface="Wingdings" panose="05000000000000000000" pitchFamily="2" charset="2"/>
              <a:buNone/>
            </a:pPr>
            <a:r>
              <a:rPr lang="en-US" sz="1600" b="1" dirty="0" smtClean="0"/>
              <a:t>Satisfaction</a:t>
            </a:r>
            <a:r>
              <a:rPr lang="en-US" sz="1600" b="1" dirty="0"/>
              <a:t>:</a:t>
            </a:r>
            <a:r>
              <a:rPr lang="en-US" sz="1600" dirty="0"/>
              <a:t> </a:t>
            </a:r>
          </a:p>
          <a:p>
            <a:pPr algn="just">
              <a:lnSpc>
                <a:spcPct val="90000"/>
              </a:lnSpc>
            </a:pPr>
            <a:r>
              <a:rPr lang="en-US" sz="1600" dirty="0"/>
              <a:t>Customer satisfaction depends on a product</a:t>
            </a:r>
            <a:r>
              <a:rPr lang="en-US" sz="1600" dirty="0">
                <a:latin typeface="Times New Roman" panose="02020603050405020304" pitchFamily="18" charset="0"/>
              </a:rPr>
              <a:t>’</a:t>
            </a:r>
            <a:r>
              <a:rPr lang="en-US" sz="1600" dirty="0"/>
              <a:t>s perceived performance in delivering value relative to a buyer</a:t>
            </a:r>
            <a:r>
              <a:rPr lang="en-US" sz="1600" dirty="0">
                <a:latin typeface="Times New Roman" panose="02020603050405020304" pitchFamily="18" charset="0"/>
              </a:rPr>
              <a:t>’</a:t>
            </a:r>
            <a:r>
              <a:rPr lang="en-US" sz="1600" dirty="0"/>
              <a:t>s expectation.</a:t>
            </a:r>
          </a:p>
          <a:p>
            <a:pPr>
              <a:lnSpc>
                <a:spcPct val="90000"/>
              </a:lnSpc>
            </a:pPr>
            <a:r>
              <a:rPr lang="en-US" sz="1600" dirty="0"/>
              <a:t>If the product</a:t>
            </a:r>
            <a:r>
              <a:rPr lang="en-US" sz="1600" dirty="0">
                <a:latin typeface="Times New Roman" panose="02020603050405020304" pitchFamily="18" charset="0"/>
              </a:rPr>
              <a:t>’</a:t>
            </a:r>
            <a:r>
              <a:rPr lang="en-US" sz="1600" dirty="0"/>
              <a:t>s performance falls short of the customer</a:t>
            </a:r>
            <a:r>
              <a:rPr lang="en-US" sz="1600" dirty="0">
                <a:latin typeface="Times New Roman" panose="02020603050405020304" pitchFamily="18" charset="0"/>
              </a:rPr>
              <a:t>’</a:t>
            </a:r>
            <a:r>
              <a:rPr lang="en-US" sz="1600" dirty="0"/>
              <a:t>s expectations, the buyer is dissatisfied.</a:t>
            </a:r>
          </a:p>
          <a:p>
            <a:pPr>
              <a:lnSpc>
                <a:spcPct val="90000"/>
              </a:lnSpc>
              <a:buFont typeface="Wingdings" panose="05000000000000000000" pitchFamily="2" charset="2"/>
              <a:buNone/>
            </a:pPr>
            <a:r>
              <a:rPr lang="en-US" sz="1600" b="1" dirty="0"/>
              <a:t>Quality:</a:t>
            </a:r>
            <a:endParaRPr lang="en-US" sz="1600" dirty="0"/>
          </a:p>
          <a:p>
            <a:pPr algn="just">
              <a:lnSpc>
                <a:spcPct val="90000"/>
              </a:lnSpc>
            </a:pPr>
            <a:r>
              <a:rPr lang="en-US" sz="1600" dirty="0"/>
              <a:t>Customer satisfaction is closely linked to quality.</a:t>
            </a:r>
          </a:p>
          <a:p>
            <a:pPr algn="just">
              <a:lnSpc>
                <a:spcPct val="90000"/>
              </a:lnSpc>
            </a:pPr>
            <a:r>
              <a:rPr lang="en-US" sz="1600" dirty="0"/>
              <a:t>Quality has a direct impact on product performance.</a:t>
            </a:r>
          </a:p>
          <a:p>
            <a:pPr algn="just">
              <a:lnSpc>
                <a:spcPct val="90000"/>
              </a:lnSpc>
            </a:pPr>
            <a:r>
              <a:rPr lang="en-US" sz="1600" dirty="0"/>
              <a:t>Quality can be defined as </a:t>
            </a:r>
            <a:r>
              <a:rPr lang="en-US" sz="1600" dirty="0">
                <a:latin typeface="Times New Roman" panose="02020603050405020304" pitchFamily="18" charset="0"/>
              </a:rPr>
              <a:t>“</a:t>
            </a:r>
            <a:r>
              <a:rPr lang="en-US" sz="1600" dirty="0"/>
              <a:t>freedom from defects</a:t>
            </a:r>
            <a:r>
              <a:rPr lang="en-US" sz="1600" dirty="0">
                <a:latin typeface="Times New Roman" panose="02020603050405020304" pitchFamily="18" charset="0"/>
              </a:rPr>
              <a:t>”</a:t>
            </a:r>
            <a:r>
              <a:rPr lang="en-US" sz="1600" dirty="0"/>
              <a:t>.</a:t>
            </a:r>
          </a:p>
          <a:p>
            <a:pPr>
              <a:lnSpc>
                <a:spcPct val="90000"/>
              </a:lnSpc>
            </a:pPr>
            <a:r>
              <a:rPr lang="en-US" sz="1600" dirty="0"/>
              <a:t>TQM programs designed to constantly improve the quality of products, services, and marketing processes.</a:t>
            </a:r>
          </a:p>
        </p:txBody>
      </p:sp>
    </p:spTree>
    <p:extLst>
      <p:ext uri="{BB962C8B-B14F-4D97-AF65-F5344CB8AC3E}">
        <p14:creationId xmlns:p14="http://schemas.microsoft.com/office/powerpoint/2010/main" val="16265695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9570"/>
                                        </p:tgtEl>
                                        <p:attrNameLst>
                                          <p:attrName>style.visibility</p:attrName>
                                        </p:attrNameLst>
                                      </p:cBhvr>
                                      <p:to>
                                        <p:strVal val="visible"/>
                                      </p:to>
                                    </p:set>
                                    <p:animEffect transition="in" filter="dissolve">
                                      <p:cBhvr>
                                        <p:cTn id="7" dur="500"/>
                                        <p:tgtEl>
                                          <p:spTgt spid="10957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3" presetClass="entr" presetSubtype="0" fill="hold" nodeType="clickEffect">
                                  <p:stCondLst>
                                    <p:cond delay="0"/>
                                  </p:stCondLst>
                                  <p:childTnLst>
                                    <p:set>
                                      <p:cBhvr>
                                        <p:cTn id="11" dur="1" fill="hold">
                                          <p:stCondLst>
                                            <p:cond delay="0"/>
                                          </p:stCondLst>
                                        </p:cTn>
                                        <p:tgtEl>
                                          <p:spTgt spid="109571">
                                            <p:txEl>
                                              <p:pRg st="0" end="0"/>
                                            </p:txEl>
                                          </p:spTgt>
                                        </p:tgtEl>
                                        <p:attrNameLst>
                                          <p:attrName>style.visibility</p:attrName>
                                        </p:attrNameLst>
                                      </p:cBhvr>
                                      <p:to>
                                        <p:strVal val="visible"/>
                                      </p:to>
                                    </p:set>
                                    <p:anim calcmode="lin" valueType="num">
                                      <p:cBhvr>
                                        <p:cTn id="12" dur="500" fill="hold"/>
                                        <p:tgtEl>
                                          <p:spTgt spid="109571">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109571">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109571">
                                            <p:txEl>
                                              <p:pRg st="0" end="0"/>
                                            </p:txEl>
                                          </p:spTgt>
                                        </p:tgtEl>
                                      </p:cBhvr>
                                    </p:animEffect>
                                  </p:childTnLst>
                                </p:cTn>
                              </p:par>
                              <p:par>
                                <p:cTn id="15" presetID="53" presetClass="entr" presetSubtype="0" fill="hold" nodeType="withEffect">
                                  <p:stCondLst>
                                    <p:cond delay="0"/>
                                  </p:stCondLst>
                                  <p:childTnLst>
                                    <p:set>
                                      <p:cBhvr>
                                        <p:cTn id="16" dur="1" fill="hold">
                                          <p:stCondLst>
                                            <p:cond delay="0"/>
                                          </p:stCondLst>
                                        </p:cTn>
                                        <p:tgtEl>
                                          <p:spTgt spid="109571">
                                            <p:txEl>
                                              <p:pRg st="1" end="1"/>
                                            </p:txEl>
                                          </p:spTgt>
                                        </p:tgtEl>
                                        <p:attrNameLst>
                                          <p:attrName>style.visibility</p:attrName>
                                        </p:attrNameLst>
                                      </p:cBhvr>
                                      <p:to>
                                        <p:strVal val="visible"/>
                                      </p:to>
                                    </p:set>
                                    <p:anim calcmode="lin" valueType="num">
                                      <p:cBhvr>
                                        <p:cTn id="17" dur="500" fill="hold"/>
                                        <p:tgtEl>
                                          <p:spTgt spid="109571">
                                            <p:txEl>
                                              <p:pRg st="1" end="1"/>
                                            </p:txEl>
                                          </p:spTgt>
                                        </p:tgtEl>
                                        <p:attrNameLst>
                                          <p:attrName>ppt_w</p:attrName>
                                        </p:attrNameLst>
                                      </p:cBhvr>
                                      <p:tavLst>
                                        <p:tav tm="0">
                                          <p:val>
                                            <p:fltVal val="0"/>
                                          </p:val>
                                        </p:tav>
                                        <p:tav tm="100000">
                                          <p:val>
                                            <p:strVal val="#ppt_w"/>
                                          </p:val>
                                        </p:tav>
                                      </p:tavLst>
                                    </p:anim>
                                    <p:anim calcmode="lin" valueType="num">
                                      <p:cBhvr>
                                        <p:cTn id="18" dur="500" fill="hold"/>
                                        <p:tgtEl>
                                          <p:spTgt spid="109571">
                                            <p:txEl>
                                              <p:pRg st="1" end="1"/>
                                            </p:txEl>
                                          </p:spTgt>
                                        </p:tgtEl>
                                        <p:attrNameLst>
                                          <p:attrName>ppt_h</p:attrName>
                                        </p:attrNameLst>
                                      </p:cBhvr>
                                      <p:tavLst>
                                        <p:tav tm="0">
                                          <p:val>
                                            <p:fltVal val="0"/>
                                          </p:val>
                                        </p:tav>
                                        <p:tav tm="100000">
                                          <p:val>
                                            <p:strVal val="#ppt_h"/>
                                          </p:val>
                                        </p:tav>
                                      </p:tavLst>
                                    </p:anim>
                                    <p:animEffect transition="in" filter="fade">
                                      <p:cBhvr>
                                        <p:cTn id="19" dur="500"/>
                                        <p:tgtEl>
                                          <p:spTgt spid="109571">
                                            <p:txEl>
                                              <p:pRg st="1" end="1"/>
                                            </p:txEl>
                                          </p:spTgt>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2" presetClass="entr" presetSubtype="4" fill="hold" nodeType="clickEffect">
                                  <p:stCondLst>
                                    <p:cond delay="0"/>
                                  </p:stCondLst>
                                  <p:childTnLst>
                                    <p:set>
                                      <p:cBhvr>
                                        <p:cTn id="23" dur="1" fill="hold">
                                          <p:stCondLst>
                                            <p:cond delay="0"/>
                                          </p:stCondLst>
                                        </p:cTn>
                                        <p:tgtEl>
                                          <p:spTgt spid="109571">
                                            <p:txEl>
                                              <p:pRg st="2" end="2"/>
                                            </p:txEl>
                                          </p:spTgt>
                                        </p:tgtEl>
                                        <p:attrNameLst>
                                          <p:attrName>style.visibility</p:attrName>
                                        </p:attrNameLst>
                                      </p:cBhvr>
                                      <p:to>
                                        <p:strVal val="visible"/>
                                      </p:to>
                                    </p:set>
                                    <p:anim calcmode="lin" valueType="num">
                                      <p:cBhvr additive="base">
                                        <p:cTn id="24" dur="500" fill="hold"/>
                                        <p:tgtEl>
                                          <p:spTgt spid="109571">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09571">
                                            <p:txEl>
                                              <p:pRg st="2" end="2"/>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109571">
                                            <p:txEl>
                                              <p:pRg st="3" end="3"/>
                                            </p:txEl>
                                          </p:spTgt>
                                        </p:tgtEl>
                                        <p:attrNameLst>
                                          <p:attrName>style.visibility</p:attrName>
                                        </p:attrNameLst>
                                      </p:cBhvr>
                                      <p:to>
                                        <p:strVal val="visible"/>
                                      </p:to>
                                    </p:set>
                                    <p:anim calcmode="lin" valueType="num">
                                      <p:cBhvr additive="base">
                                        <p:cTn id="28" dur="500" fill="hold"/>
                                        <p:tgtEl>
                                          <p:spTgt spid="109571">
                                            <p:txEl>
                                              <p:pRg st="3" end="3"/>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109571">
                                            <p:txEl>
                                              <p:pRg st="3" end="3"/>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109571">
                                            <p:txEl>
                                              <p:pRg st="4" end="4"/>
                                            </p:txEl>
                                          </p:spTgt>
                                        </p:tgtEl>
                                        <p:attrNameLst>
                                          <p:attrName>style.visibility</p:attrName>
                                        </p:attrNameLst>
                                      </p:cBhvr>
                                      <p:to>
                                        <p:strVal val="visible"/>
                                      </p:to>
                                    </p:set>
                                    <p:anim calcmode="lin" valueType="num">
                                      <p:cBhvr additive="base">
                                        <p:cTn id="32" dur="500" fill="hold"/>
                                        <p:tgtEl>
                                          <p:spTgt spid="109571">
                                            <p:txEl>
                                              <p:pRg st="4" end="4"/>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109571">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4" fill="hold" nodeType="clickPar">
                      <p:stCondLst>
                        <p:cond delay="indefinite"/>
                      </p:stCondLst>
                      <p:childTnLst>
                        <p:par>
                          <p:cTn id="35" fill="hold" nodeType="withGroup">
                            <p:stCondLst>
                              <p:cond delay="0"/>
                            </p:stCondLst>
                            <p:childTnLst>
                              <p:par>
                                <p:cTn id="36" presetID="16" presetClass="entr" presetSubtype="26" fill="hold" nodeType="clickEffect">
                                  <p:stCondLst>
                                    <p:cond delay="0"/>
                                  </p:stCondLst>
                                  <p:childTnLst>
                                    <p:set>
                                      <p:cBhvr>
                                        <p:cTn id="37" dur="1" fill="hold">
                                          <p:stCondLst>
                                            <p:cond delay="0"/>
                                          </p:stCondLst>
                                        </p:cTn>
                                        <p:tgtEl>
                                          <p:spTgt spid="109571">
                                            <p:txEl>
                                              <p:pRg st="5" end="5"/>
                                            </p:txEl>
                                          </p:spTgt>
                                        </p:tgtEl>
                                        <p:attrNameLst>
                                          <p:attrName>style.visibility</p:attrName>
                                        </p:attrNameLst>
                                      </p:cBhvr>
                                      <p:to>
                                        <p:strVal val="visible"/>
                                      </p:to>
                                    </p:set>
                                    <p:animEffect transition="in" filter="barn(inHorizontal)">
                                      <p:cBhvr>
                                        <p:cTn id="38" dur="500"/>
                                        <p:tgtEl>
                                          <p:spTgt spid="109571">
                                            <p:txEl>
                                              <p:pRg st="5" end="5"/>
                                            </p:txEl>
                                          </p:spTgt>
                                        </p:tgtEl>
                                      </p:cBhvr>
                                    </p:animEffect>
                                  </p:childTnLst>
                                </p:cTn>
                              </p:par>
                              <p:par>
                                <p:cTn id="39" presetID="16" presetClass="entr" presetSubtype="26" fill="hold" nodeType="withEffect">
                                  <p:stCondLst>
                                    <p:cond delay="0"/>
                                  </p:stCondLst>
                                  <p:childTnLst>
                                    <p:set>
                                      <p:cBhvr>
                                        <p:cTn id="40" dur="1" fill="hold">
                                          <p:stCondLst>
                                            <p:cond delay="0"/>
                                          </p:stCondLst>
                                        </p:cTn>
                                        <p:tgtEl>
                                          <p:spTgt spid="109571">
                                            <p:txEl>
                                              <p:pRg st="6" end="6"/>
                                            </p:txEl>
                                          </p:spTgt>
                                        </p:tgtEl>
                                        <p:attrNameLst>
                                          <p:attrName>style.visibility</p:attrName>
                                        </p:attrNameLst>
                                      </p:cBhvr>
                                      <p:to>
                                        <p:strVal val="visible"/>
                                      </p:to>
                                    </p:set>
                                    <p:animEffect transition="in" filter="barn(inHorizontal)">
                                      <p:cBhvr>
                                        <p:cTn id="41" dur="500"/>
                                        <p:tgtEl>
                                          <p:spTgt spid="109571">
                                            <p:txEl>
                                              <p:pRg st="6" end="6"/>
                                            </p:txEl>
                                          </p:spTgt>
                                        </p:tgtEl>
                                      </p:cBhvr>
                                    </p:animEffect>
                                  </p:childTnLst>
                                </p:cTn>
                              </p:par>
                              <p:par>
                                <p:cTn id="42" presetID="16" presetClass="entr" presetSubtype="26" fill="hold" nodeType="withEffect">
                                  <p:stCondLst>
                                    <p:cond delay="0"/>
                                  </p:stCondLst>
                                  <p:childTnLst>
                                    <p:set>
                                      <p:cBhvr>
                                        <p:cTn id="43" dur="1" fill="hold">
                                          <p:stCondLst>
                                            <p:cond delay="0"/>
                                          </p:stCondLst>
                                        </p:cTn>
                                        <p:tgtEl>
                                          <p:spTgt spid="109571">
                                            <p:txEl>
                                              <p:pRg st="7" end="7"/>
                                            </p:txEl>
                                          </p:spTgt>
                                        </p:tgtEl>
                                        <p:attrNameLst>
                                          <p:attrName>style.visibility</p:attrName>
                                        </p:attrNameLst>
                                      </p:cBhvr>
                                      <p:to>
                                        <p:strVal val="visible"/>
                                      </p:to>
                                    </p:set>
                                    <p:animEffect transition="in" filter="barn(inHorizontal)">
                                      <p:cBhvr>
                                        <p:cTn id="44" dur="500"/>
                                        <p:tgtEl>
                                          <p:spTgt spid="109571">
                                            <p:txEl>
                                              <p:pRg st="7" end="7"/>
                                            </p:txEl>
                                          </p:spTgt>
                                        </p:tgtEl>
                                      </p:cBhvr>
                                    </p:animEffect>
                                  </p:childTnLst>
                                </p:cTn>
                              </p:par>
                              <p:par>
                                <p:cTn id="45" presetID="16" presetClass="entr" presetSubtype="26" fill="hold" nodeType="withEffect">
                                  <p:stCondLst>
                                    <p:cond delay="0"/>
                                  </p:stCondLst>
                                  <p:childTnLst>
                                    <p:set>
                                      <p:cBhvr>
                                        <p:cTn id="46" dur="1" fill="hold">
                                          <p:stCondLst>
                                            <p:cond delay="0"/>
                                          </p:stCondLst>
                                        </p:cTn>
                                        <p:tgtEl>
                                          <p:spTgt spid="109571">
                                            <p:txEl>
                                              <p:pRg st="8" end="8"/>
                                            </p:txEl>
                                          </p:spTgt>
                                        </p:tgtEl>
                                        <p:attrNameLst>
                                          <p:attrName>style.visibility</p:attrName>
                                        </p:attrNameLst>
                                      </p:cBhvr>
                                      <p:to>
                                        <p:strVal val="visible"/>
                                      </p:to>
                                    </p:set>
                                    <p:animEffect transition="in" filter="barn(inHorizontal)">
                                      <p:cBhvr>
                                        <p:cTn id="47" dur="500"/>
                                        <p:tgtEl>
                                          <p:spTgt spid="109571">
                                            <p:txEl>
                                              <p:pRg st="8" end="8"/>
                                            </p:txEl>
                                          </p:spTgt>
                                        </p:tgtEl>
                                      </p:cBhvr>
                                    </p:animEffect>
                                  </p:childTnLst>
                                </p:cTn>
                              </p:par>
                              <p:par>
                                <p:cTn id="48" presetID="16" presetClass="entr" presetSubtype="26" fill="hold" nodeType="withEffect">
                                  <p:stCondLst>
                                    <p:cond delay="0"/>
                                  </p:stCondLst>
                                  <p:childTnLst>
                                    <p:set>
                                      <p:cBhvr>
                                        <p:cTn id="49" dur="1" fill="hold">
                                          <p:stCondLst>
                                            <p:cond delay="0"/>
                                          </p:stCondLst>
                                        </p:cTn>
                                        <p:tgtEl>
                                          <p:spTgt spid="109571">
                                            <p:txEl>
                                              <p:pRg st="9" end="9"/>
                                            </p:txEl>
                                          </p:spTgt>
                                        </p:tgtEl>
                                        <p:attrNameLst>
                                          <p:attrName>style.visibility</p:attrName>
                                        </p:attrNameLst>
                                      </p:cBhvr>
                                      <p:to>
                                        <p:strVal val="visible"/>
                                      </p:to>
                                    </p:set>
                                    <p:animEffect transition="in" filter="barn(inHorizontal)">
                                      <p:cBhvr>
                                        <p:cTn id="50" dur="500"/>
                                        <p:tgtEl>
                                          <p:spTgt spid="10957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570" grpId="0"/>
    </p:bldLst>
  </p:timing>
</p:sld>
</file>

<file path=ppt/slides/slide4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61B800E-0885-4C18-90D0-FE9F220FCCD5}" type="slidenum">
              <a:rPr lang="en-US"/>
              <a:pPr/>
              <a:t>48</a:t>
            </a:fld>
            <a:endParaRPr lang="en-US"/>
          </a:p>
        </p:txBody>
      </p:sp>
      <p:sp>
        <p:nvSpPr>
          <p:cNvPr id="111618" name="Rectangle 2"/>
          <p:cNvSpPr>
            <a:spLocks noGrp="1" noChangeArrowheads="1"/>
          </p:cNvSpPr>
          <p:nvPr>
            <p:ph type="title"/>
          </p:nvPr>
        </p:nvSpPr>
        <p:spPr/>
        <p:txBody>
          <a:bodyPr>
            <a:normAutofit fontScale="90000"/>
          </a:bodyPr>
          <a:lstStyle/>
          <a:p>
            <a:pPr algn="ctr"/>
            <a:r>
              <a:rPr lang="en-US" b="1"/>
              <a:t>Exchange, Transactions, and Relationships</a:t>
            </a:r>
            <a:r>
              <a:rPr lang="en-US"/>
              <a:t> </a:t>
            </a:r>
          </a:p>
        </p:txBody>
      </p:sp>
      <p:sp>
        <p:nvSpPr>
          <p:cNvPr id="111619" name="Rectangle 3"/>
          <p:cNvSpPr>
            <a:spLocks noGrp="1" noChangeArrowheads="1"/>
          </p:cNvSpPr>
          <p:nvPr>
            <p:ph type="body" idx="1"/>
          </p:nvPr>
        </p:nvSpPr>
        <p:spPr/>
        <p:txBody>
          <a:bodyPr/>
          <a:lstStyle/>
          <a:p>
            <a:pPr>
              <a:lnSpc>
                <a:spcPct val="90000"/>
              </a:lnSpc>
              <a:buFont typeface="Wingdings" panose="05000000000000000000" pitchFamily="2" charset="2"/>
              <a:buNone/>
            </a:pPr>
            <a:r>
              <a:rPr lang="en-US" sz="2400" b="1"/>
              <a:t>Exchange</a:t>
            </a:r>
            <a:r>
              <a:rPr lang="en-US" sz="2400"/>
              <a:t> :</a:t>
            </a:r>
          </a:p>
          <a:p>
            <a:pPr>
              <a:lnSpc>
                <a:spcPct val="90000"/>
              </a:lnSpc>
            </a:pPr>
            <a:r>
              <a:rPr lang="en-US" sz="2400"/>
              <a:t>The act of obtaining a desired object from someone by offering something in return </a:t>
            </a:r>
          </a:p>
          <a:p>
            <a:pPr>
              <a:lnSpc>
                <a:spcPct val="90000"/>
              </a:lnSpc>
              <a:buFont typeface="Wingdings" panose="05000000000000000000" pitchFamily="2" charset="2"/>
              <a:buNone/>
            </a:pPr>
            <a:r>
              <a:rPr lang="en-US" sz="2400" b="1"/>
              <a:t>Transaction</a:t>
            </a:r>
            <a:r>
              <a:rPr lang="en-US" sz="2400"/>
              <a:t> :</a:t>
            </a:r>
          </a:p>
          <a:p>
            <a:pPr>
              <a:lnSpc>
                <a:spcPct val="90000"/>
              </a:lnSpc>
            </a:pPr>
            <a:r>
              <a:rPr lang="en-US" sz="2400"/>
              <a:t>A trade between two parties that involves at least two things of value, agreed </a:t>
            </a:r>
            <a:r>
              <a:rPr lang="en-US" sz="2400">
                <a:latin typeface="Times New Roman" panose="02020603050405020304" pitchFamily="18" charset="0"/>
              </a:rPr>
              <a:t>–</a:t>
            </a:r>
            <a:r>
              <a:rPr lang="en-US" sz="2400"/>
              <a:t> upon conditions a time of agreement, and a place of agreement. </a:t>
            </a:r>
          </a:p>
          <a:p>
            <a:pPr>
              <a:lnSpc>
                <a:spcPct val="90000"/>
              </a:lnSpc>
              <a:buFont typeface="Wingdings" panose="05000000000000000000" pitchFamily="2" charset="2"/>
              <a:buNone/>
            </a:pPr>
            <a:r>
              <a:rPr lang="en-US" sz="2400" b="1"/>
              <a:t>Relationship marketing :</a:t>
            </a:r>
          </a:p>
          <a:p>
            <a:pPr>
              <a:lnSpc>
                <a:spcPct val="90000"/>
              </a:lnSpc>
            </a:pPr>
            <a:r>
              <a:rPr lang="en-US" sz="2400"/>
              <a:t>The process of creating, maintaining, and enhancing strong, value </a:t>
            </a:r>
            <a:r>
              <a:rPr lang="en-US" sz="2400">
                <a:latin typeface="Times New Roman" panose="02020603050405020304" pitchFamily="18" charset="0"/>
              </a:rPr>
              <a:t>–</a:t>
            </a:r>
            <a:r>
              <a:rPr lang="en-US" sz="2400"/>
              <a:t> laden relationships with customers and other stakeholders</a:t>
            </a:r>
            <a:r>
              <a:rPr lang="en-US" sz="2800" b="1"/>
              <a:t> </a:t>
            </a:r>
          </a:p>
        </p:txBody>
      </p:sp>
    </p:spTree>
    <p:extLst>
      <p:ext uri="{BB962C8B-B14F-4D97-AF65-F5344CB8AC3E}">
        <p14:creationId xmlns:p14="http://schemas.microsoft.com/office/powerpoint/2010/main" val="11032554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111618"/>
                                        </p:tgtEl>
                                        <p:attrNameLst>
                                          <p:attrName>style.visibility</p:attrName>
                                        </p:attrNameLst>
                                      </p:cBhvr>
                                      <p:to>
                                        <p:strVal val="visible"/>
                                      </p:to>
                                    </p:set>
                                    <p:animEffect transition="in" filter="diamond(in)">
                                      <p:cBhvr>
                                        <p:cTn id="7" dur="2000"/>
                                        <p:tgtEl>
                                          <p:spTgt spid="11161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1" presetClass="entr" presetSubtype="4" fill="hold" nodeType="clickEffect">
                                  <p:stCondLst>
                                    <p:cond delay="0"/>
                                  </p:stCondLst>
                                  <p:childTnLst>
                                    <p:set>
                                      <p:cBhvr>
                                        <p:cTn id="11" dur="1" fill="hold">
                                          <p:stCondLst>
                                            <p:cond delay="0"/>
                                          </p:stCondLst>
                                        </p:cTn>
                                        <p:tgtEl>
                                          <p:spTgt spid="111619">
                                            <p:txEl>
                                              <p:pRg st="0" end="0"/>
                                            </p:txEl>
                                          </p:spTgt>
                                        </p:tgtEl>
                                        <p:attrNameLst>
                                          <p:attrName>style.visibility</p:attrName>
                                        </p:attrNameLst>
                                      </p:cBhvr>
                                      <p:to>
                                        <p:strVal val="visible"/>
                                      </p:to>
                                    </p:set>
                                    <p:animEffect transition="in" filter="wheel(4)">
                                      <p:cBhvr>
                                        <p:cTn id="12" dur="2000"/>
                                        <p:tgtEl>
                                          <p:spTgt spid="111619">
                                            <p:txEl>
                                              <p:pRg st="0" end="0"/>
                                            </p:txEl>
                                          </p:spTgt>
                                        </p:tgtEl>
                                      </p:cBhvr>
                                    </p:animEffect>
                                  </p:childTnLst>
                                </p:cTn>
                              </p:par>
                              <p:par>
                                <p:cTn id="13" presetID="21" presetClass="entr" presetSubtype="4" fill="hold" nodeType="withEffect">
                                  <p:stCondLst>
                                    <p:cond delay="0"/>
                                  </p:stCondLst>
                                  <p:childTnLst>
                                    <p:set>
                                      <p:cBhvr>
                                        <p:cTn id="14" dur="1" fill="hold">
                                          <p:stCondLst>
                                            <p:cond delay="0"/>
                                          </p:stCondLst>
                                        </p:cTn>
                                        <p:tgtEl>
                                          <p:spTgt spid="111619">
                                            <p:txEl>
                                              <p:pRg st="1" end="1"/>
                                            </p:txEl>
                                          </p:spTgt>
                                        </p:tgtEl>
                                        <p:attrNameLst>
                                          <p:attrName>style.visibility</p:attrName>
                                        </p:attrNameLst>
                                      </p:cBhvr>
                                      <p:to>
                                        <p:strVal val="visible"/>
                                      </p:to>
                                    </p:set>
                                    <p:animEffect transition="in" filter="wheel(4)">
                                      <p:cBhvr>
                                        <p:cTn id="15" dur="2000"/>
                                        <p:tgtEl>
                                          <p:spTgt spid="111619">
                                            <p:txEl>
                                              <p:pRg st="1" end="1"/>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3" presetClass="entr" presetSubtype="16" fill="hold" nodeType="clickEffect">
                                  <p:stCondLst>
                                    <p:cond delay="0"/>
                                  </p:stCondLst>
                                  <p:childTnLst>
                                    <p:set>
                                      <p:cBhvr>
                                        <p:cTn id="19" dur="1" fill="hold">
                                          <p:stCondLst>
                                            <p:cond delay="0"/>
                                          </p:stCondLst>
                                        </p:cTn>
                                        <p:tgtEl>
                                          <p:spTgt spid="111619">
                                            <p:txEl>
                                              <p:pRg st="2" end="2"/>
                                            </p:txEl>
                                          </p:spTgt>
                                        </p:tgtEl>
                                        <p:attrNameLst>
                                          <p:attrName>style.visibility</p:attrName>
                                        </p:attrNameLst>
                                      </p:cBhvr>
                                      <p:to>
                                        <p:strVal val="visible"/>
                                      </p:to>
                                    </p:set>
                                    <p:anim calcmode="lin" valueType="num">
                                      <p:cBhvr>
                                        <p:cTn id="20" dur="500" fill="hold"/>
                                        <p:tgtEl>
                                          <p:spTgt spid="111619">
                                            <p:txEl>
                                              <p:pRg st="2" end="2"/>
                                            </p:txEl>
                                          </p:spTgt>
                                        </p:tgtEl>
                                        <p:attrNameLst>
                                          <p:attrName>ppt_w</p:attrName>
                                        </p:attrNameLst>
                                      </p:cBhvr>
                                      <p:tavLst>
                                        <p:tav tm="0">
                                          <p:val>
                                            <p:fltVal val="0"/>
                                          </p:val>
                                        </p:tav>
                                        <p:tav tm="100000">
                                          <p:val>
                                            <p:strVal val="#ppt_w"/>
                                          </p:val>
                                        </p:tav>
                                      </p:tavLst>
                                    </p:anim>
                                    <p:anim calcmode="lin" valueType="num">
                                      <p:cBhvr>
                                        <p:cTn id="21" dur="500" fill="hold"/>
                                        <p:tgtEl>
                                          <p:spTgt spid="111619">
                                            <p:txEl>
                                              <p:pRg st="2" end="2"/>
                                            </p:txEl>
                                          </p:spTgt>
                                        </p:tgtEl>
                                        <p:attrNameLst>
                                          <p:attrName>ppt_h</p:attrName>
                                        </p:attrNameLst>
                                      </p:cBhvr>
                                      <p:tavLst>
                                        <p:tav tm="0">
                                          <p:val>
                                            <p:fltVal val="0"/>
                                          </p:val>
                                        </p:tav>
                                        <p:tav tm="100000">
                                          <p:val>
                                            <p:strVal val="#ppt_h"/>
                                          </p:val>
                                        </p:tav>
                                      </p:tavLst>
                                    </p:anim>
                                  </p:childTnLst>
                                </p:cTn>
                              </p:par>
                              <p:par>
                                <p:cTn id="22" presetID="23" presetClass="entr" presetSubtype="16" fill="hold" nodeType="withEffect">
                                  <p:stCondLst>
                                    <p:cond delay="0"/>
                                  </p:stCondLst>
                                  <p:childTnLst>
                                    <p:set>
                                      <p:cBhvr>
                                        <p:cTn id="23" dur="1" fill="hold">
                                          <p:stCondLst>
                                            <p:cond delay="0"/>
                                          </p:stCondLst>
                                        </p:cTn>
                                        <p:tgtEl>
                                          <p:spTgt spid="111619">
                                            <p:txEl>
                                              <p:pRg st="3" end="3"/>
                                            </p:txEl>
                                          </p:spTgt>
                                        </p:tgtEl>
                                        <p:attrNameLst>
                                          <p:attrName>style.visibility</p:attrName>
                                        </p:attrNameLst>
                                      </p:cBhvr>
                                      <p:to>
                                        <p:strVal val="visible"/>
                                      </p:to>
                                    </p:set>
                                    <p:anim calcmode="lin" valueType="num">
                                      <p:cBhvr>
                                        <p:cTn id="24" dur="500" fill="hold"/>
                                        <p:tgtEl>
                                          <p:spTgt spid="111619">
                                            <p:txEl>
                                              <p:pRg st="3" end="3"/>
                                            </p:txEl>
                                          </p:spTgt>
                                        </p:tgtEl>
                                        <p:attrNameLst>
                                          <p:attrName>ppt_w</p:attrName>
                                        </p:attrNameLst>
                                      </p:cBhvr>
                                      <p:tavLst>
                                        <p:tav tm="0">
                                          <p:val>
                                            <p:fltVal val="0"/>
                                          </p:val>
                                        </p:tav>
                                        <p:tav tm="100000">
                                          <p:val>
                                            <p:strVal val="#ppt_w"/>
                                          </p:val>
                                        </p:tav>
                                      </p:tavLst>
                                    </p:anim>
                                    <p:anim calcmode="lin" valueType="num">
                                      <p:cBhvr>
                                        <p:cTn id="25" dur="500" fill="hold"/>
                                        <p:tgtEl>
                                          <p:spTgt spid="111619">
                                            <p:txEl>
                                              <p:pRg st="3" end="3"/>
                                            </p:txEl>
                                          </p:spTgt>
                                        </p:tgtEl>
                                        <p:attrNameLst>
                                          <p:attrName>ppt_h</p:attrName>
                                        </p:attrNameLst>
                                      </p:cBhvr>
                                      <p:tavLst>
                                        <p:tav tm="0">
                                          <p:val>
                                            <p:fltVal val="0"/>
                                          </p:val>
                                        </p:tav>
                                        <p:tav tm="100000">
                                          <p:val>
                                            <p:strVal val="#ppt_h"/>
                                          </p:val>
                                        </p:tav>
                                      </p:tavLst>
                                    </p:anim>
                                  </p:childTnLst>
                                </p:cTn>
                              </p:par>
                            </p:childTnLst>
                          </p:cTn>
                        </p:par>
                      </p:childTnLst>
                    </p:cTn>
                  </p:par>
                  <p:par>
                    <p:cTn id="26" fill="hold" nodeType="clickPar">
                      <p:stCondLst>
                        <p:cond delay="indefinite"/>
                      </p:stCondLst>
                      <p:childTnLst>
                        <p:par>
                          <p:cTn id="27" fill="hold" nodeType="withGroup">
                            <p:stCondLst>
                              <p:cond delay="0"/>
                            </p:stCondLst>
                            <p:childTnLst>
                              <p:par>
                                <p:cTn id="28" presetID="49" presetClass="entr" presetSubtype="0" decel="100000" fill="hold" nodeType="clickEffect">
                                  <p:stCondLst>
                                    <p:cond delay="0"/>
                                  </p:stCondLst>
                                  <p:childTnLst>
                                    <p:set>
                                      <p:cBhvr>
                                        <p:cTn id="29" dur="1" fill="hold">
                                          <p:stCondLst>
                                            <p:cond delay="0"/>
                                          </p:stCondLst>
                                        </p:cTn>
                                        <p:tgtEl>
                                          <p:spTgt spid="111619">
                                            <p:txEl>
                                              <p:pRg st="4" end="4"/>
                                            </p:txEl>
                                          </p:spTgt>
                                        </p:tgtEl>
                                        <p:attrNameLst>
                                          <p:attrName>style.visibility</p:attrName>
                                        </p:attrNameLst>
                                      </p:cBhvr>
                                      <p:to>
                                        <p:strVal val="visible"/>
                                      </p:to>
                                    </p:set>
                                    <p:anim calcmode="lin" valueType="num">
                                      <p:cBhvr>
                                        <p:cTn id="30" dur="500" fill="hold"/>
                                        <p:tgtEl>
                                          <p:spTgt spid="111619">
                                            <p:txEl>
                                              <p:pRg st="4" end="4"/>
                                            </p:txEl>
                                          </p:spTgt>
                                        </p:tgtEl>
                                        <p:attrNameLst>
                                          <p:attrName>ppt_w</p:attrName>
                                        </p:attrNameLst>
                                      </p:cBhvr>
                                      <p:tavLst>
                                        <p:tav tm="0">
                                          <p:val>
                                            <p:fltVal val="0"/>
                                          </p:val>
                                        </p:tav>
                                        <p:tav tm="100000">
                                          <p:val>
                                            <p:strVal val="#ppt_w"/>
                                          </p:val>
                                        </p:tav>
                                      </p:tavLst>
                                    </p:anim>
                                    <p:anim calcmode="lin" valueType="num">
                                      <p:cBhvr>
                                        <p:cTn id="31" dur="500" fill="hold"/>
                                        <p:tgtEl>
                                          <p:spTgt spid="111619">
                                            <p:txEl>
                                              <p:pRg st="4" end="4"/>
                                            </p:txEl>
                                          </p:spTgt>
                                        </p:tgtEl>
                                        <p:attrNameLst>
                                          <p:attrName>ppt_h</p:attrName>
                                        </p:attrNameLst>
                                      </p:cBhvr>
                                      <p:tavLst>
                                        <p:tav tm="0">
                                          <p:val>
                                            <p:fltVal val="0"/>
                                          </p:val>
                                        </p:tav>
                                        <p:tav tm="100000">
                                          <p:val>
                                            <p:strVal val="#ppt_h"/>
                                          </p:val>
                                        </p:tav>
                                      </p:tavLst>
                                    </p:anim>
                                    <p:anim calcmode="lin" valueType="num">
                                      <p:cBhvr>
                                        <p:cTn id="32" dur="500" fill="hold"/>
                                        <p:tgtEl>
                                          <p:spTgt spid="111619">
                                            <p:txEl>
                                              <p:pRg st="4" end="4"/>
                                            </p:txEl>
                                          </p:spTgt>
                                        </p:tgtEl>
                                        <p:attrNameLst>
                                          <p:attrName>style.rotation</p:attrName>
                                        </p:attrNameLst>
                                      </p:cBhvr>
                                      <p:tavLst>
                                        <p:tav tm="0">
                                          <p:val>
                                            <p:fltVal val="360"/>
                                          </p:val>
                                        </p:tav>
                                        <p:tav tm="100000">
                                          <p:val>
                                            <p:fltVal val="0"/>
                                          </p:val>
                                        </p:tav>
                                      </p:tavLst>
                                    </p:anim>
                                    <p:animEffect transition="in" filter="fade">
                                      <p:cBhvr>
                                        <p:cTn id="33" dur="500"/>
                                        <p:tgtEl>
                                          <p:spTgt spid="111619">
                                            <p:txEl>
                                              <p:pRg st="4" end="4"/>
                                            </p:txEl>
                                          </p:spTgt>
                                        </p:tgtEl>
                                      </p:cBhvr>
                                    </p:animEffect>
                                  </p:childTnLst>
                                </p:cTn>
                              </p:par>
                              <p:par>
                                <p:cTn id="34" presetID="49" presetClass="entr" presetSubtype="0" decel="100000" fill="hold" nodeType="withEffect">
                                  <p:stCondLst>
                                    <p:cond delay="0"/>
                                  </p:stCondLst>
                                  <p:childTnLst>
                                    <p:set>
                                      <p:cBhvr>
                                        <p:cTn id="35" dur="1" fill="hold">
                                          <p:stCondLst>
                                            <p:cond delay="0"/>
                                          </p:stCondLst>
                                        </p:cTn>
                                        <p:tgtEl>
                                          <p:spTgt spid="111619">
                                            <p:txEl>
                                              <p:pRg st="5" end="5"/>
                                            </p:txEl>
                                          </p:spTgt>
                                        </p:tgtEl>
                                        <p:attrNameLst>
                                          <p:attrName>style.visibility</p:attrName>
                                        </p:attrNameLst>
                                      </p:cBhvr>
                                      <p:to>
                                        <p:strVal val="visible"/>
                                      </p:to>
                                    </p:set>
                                    <p:anim calcmode="lin" valueType="num">
                                      <p:cBhvr>
                                        <p:cTn id="36" dur="500" fill="hold"/>
                                        <p:tgtEl>
                                          <p:spTgt spid="111619">
                                            <p:txEl>
                                              <p:pRg st="5" end="5"/>
                                            </p:txEl>
                                          </p:spTgt>
                                        </p:tgtEl>
                                        <p:attrNameLst>
                                          <p:attrName>ppt_w</p:attrName>
                                        </p:attrNameLst>
                                      </p:cBhvr>
                                      <p:tavLst>
                                        <p:tav tm="0">
                                          <p:val>
                                            <p:fltVal val="0"/>
                                          </p:val>
                                        </p:tav>
                                        <p:tav tm="100000">
                                          <p:val>
                                            <p:strVal val="#ppt_w"/>
                                          </p:val>
                                        </p:tav>
                                      </p:tavLst>
                                    </p:anim>
                                    <p:anim calcmode="lin" valueType="num">
                                      <p:cBhvr>
                                        <p:cTn id="37" dur="500" fill="hold"/>
                                        <p:tgtEl>
                                          <p:spTgt spid="111619">
                                            <p:txEl>
                                              <p:pRg st="5" end="5"/>
                                            </p:txEl>
                                          </p:spTgt>
                                        </p:tgtEl>
                                        <p:attrNameLst>
                                          <p:attrName>ppt_h</p:attrName>
                                        </p:attrNameLst>
                                      </p:cBhvr>
                                      <p:tavLst>
                                        <p:tav tm="0">
                                          <p:val>
                                            <p:fltVal val="0"/>
                                          </p:val>
                                        </p:tav>
                                        <p:tav tm="100000">
                                          <p:val>
                                            <p:strVal val="#ppt_h"/>
                                          </p:val>
                                        </p:tav>
                                      </p:tavLst>
                                    </p:anim>
                                    <p:anim calcmode="lin" valueType="num">
                                      <p:cBhvr>
                                        <p:cTn id="38" dur="500" fill="hold"/>
                                        <p:tgtEl>
                                          <p:spTgt spid="111619">
                                            <p:txEl>
                                              <p:pRg st="5" end="5"/>
                                            </p:txEl>
                                          </p:spTgt>
                                        </p:tgtEl>
                                        <p:attrNameLst>
                                          <p:attrName>style.rotation</p:attrName>
                                        </p:attrNameLst>
                                      </p:cBhvr>
                                      <p:tavLst>
                                        <p:tav tm="0">
                                          <p:val>
                                            <p:fltVal val="360"/>
                                          </p:val>
                                        </p:tav>
                                        <p:tav tm="100000">
                                          <p:val>
                                            <p:fltVal val="0"/>
                                          </p:val>
                                        </p:tav>
                                      </p:tavLst>
                                    </p:anim>
                                    <p:animEffect transition="in" filter="fade">
                                      <p:cBhvr>
                                        <p:cTn id="39" dur="500"/>
                                        <p:tgtEl>
                                          <p:spTgt spid="1116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618" grpId="0"/>
    </p:bldLst>
  </p:timing>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4" name="Slide Number Placeholder 5"/>
          <p:cNvSpPr>
            <a:spLocks noGrp="1"/>
          </p:cNvSpPr>
          <p:nvPr>
            <p:ph type="sldNum" sz="quarter" idx="12"/>
          </p:nvPr>
        </p:nvSpPr>
        <p:spPr/>
        <p:txBody>
          <a:bodyPr/>
          <a:lstStyle/>
          <a:p>
            <a:fld id="{3F0AE994-DE64-4290-AD16-CF6B32664B77}" type="slidenum">
              <a:rPr lang="en-US"/>
              <a:pPr/>
              <a:t>49</a:t>
            </a:fld>
            <a:endParaRPr lang="en-US"/>
          </a:p>
        </p:txBody>
      </p:sp>
      <p:sp>
        <p:nvSpPr>
          <p:cNvPr id="112642" name="Rectangle 2"/>
          <p:cNvSpPr>
            <a:spLocks noGrp="1" noChangeArrowheads="1"/>
          </p:cNvSpPr>
          <p:nvPr>
            <p:ph type="title"/>
          </p:nvPr>
        </p:nvSpPr>
        <p:spPr/>
        <p:txBody>
          <a:bodyPr/>
          <a:lstStyle/>
          <a:p>
            <a:pPr algn="ctr"/>
            <a:r>
              <a:rPr lang="en-US" b="1"/>
              <a:t>Markets</a:t>
            </a:r>
            <a:r>
              <a:rPr lang="en-US"/>
              <a:t> </a:t>
            </a:r>
          </a:p>
        </p:txBody>
      </p:sp>
      <p:sp>
        <p:nvSpPr>
          <p:cNvPr id="112643" name="Rectangle 3"/>
          <p:cNvSpPr>
            <a:spLocks noGrp="1" noChangeArrowheads="1"/>
          </p:cNvSpPr>
          <p:nvPr>
            <p:ph type="body" idx="1"/>
          </p:nvPr>
        </p:nvSpPr>
        <p:spPr/>
        <p:txBody>
          <a:bodyPr/>
          <a:lstStyle/>
          <a:p>
            <a:pPr algn="just">
              <a:buFont typeface="Wingdings" panose="05000000000000000000" pitchFamily="2" charset="2"/>
              <a:buNone/>
            </a:pPr>
            <a:r>
              <a:rPr lang="en-US" sz="2800"/>
              <a:t>   The set of all actual and potential buyers of a product or service </a:t>
            </a:r>
          </a:p>
        </p:txBody>
      </p:sp>
      <p:sp>
        <p:nvSpPr>
          <p:cNvPr id="112659" name="Text Box 19"/>
          <p:cNvSpPr txBox="1">
            <a:spLocks noChangeArrowheads="1"/>
          </p:cNvSpPr>
          <p:nvPr/>
        </p:nvSpPr>
        <p:spPr bwMode="auto">
          <a:xfrm>
            <a:off x="2971800" y="6019800"/>
            <a:ext cx="2971800"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800" b="1">
                <a:latin typeface="Times New Roman" panose="02020603050405020304" pitchFamily="18" charset="0"/>
              </a:rPr>
              <a:t>A simple marketing system  </a:t>
            </a:r>
          </a:p>
        </p:txBody>
      </p:sp>
      <p:grpSp>
        <p:nvGrpSpPr>
          <p:cNvPr id="112661" name="Group 21"/>
          <p:cNvGrpSpPr>
            <a:grpSpLocks/>
          </p:cNvGrpSpPr>
          <p:nvPr/>
        </p:nvGrpSpPr>
        <p:grpSpPr bwMode="auto">
          <a:xfrm>
            <a:off x="2286000" y="3124200"/>
            <a:ext cx="4457700" cy="2286000"/>
            <a:chOff x="1440" y="1968"/>
            <a:chExt cx="2808" cy="1440"/>
          </a:xfrm>
        </p:grpSpPr>
        <p:grpSp>
          <p:nvGrpSpPr>
            <p:cNvPr id="112644" name="Group 4"/>
            <p:cNvGrpSpPr>
              <a:grpSpLocks/>
            </p:cNvGrpSpPr>
            <p:nvPr/>
          </p:nvGrpSpPr>
          <p:grpSpPr bwMode="auto">
            <a:xfrm>
              <a:off x="1440" y="1968"/>
              <a:ext cx="2808" cy="1440"/>
              <a:chOff x="2520" y="6648"/>
              <a:chExt cx="7020" cy="3600"/>
            </a:xfrm>
          </p:grpSpPr>
          <p:sp>
            <p:nvSpPr>
              <p:cNvPr id="112645" name="Line 5"/>
              <p:cNvSpPr>
                <a:spLocks noChangeShapeType="1"/>
              </p:cNvSpPr>
              <p:nvPr/>
            </p:nvSpPr>
            <p:spPr bwMode="auto">
              <a:xfrm>
                <a:off x="4500" y="8448"/>
                <a:ext cx="3060" cy="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12646" name="Line 6"/>
              <p:cNvSpPr>
                <a:spLocks noChangeShapeType="1"/>
              </p:cNvSpPr>
              <p:nvPr/>
            </p:nvSpPr>
            <p:spPr bwMode="auto">
              <a:xfrm flipH="1">
                <a:off x="3420" y="10248"/>
                <a:ext cx="504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grpSp>
            <p:nvGrpSpPr>
              <p:cNvPr id="112647" name="Group 7"/>
              <p:cNvGrpSpPr>
                <a:grpSpLocks/>
              </p:cNvGrpSpPr>
              <p:nvPr/>
            </p:nvGrpSpPr>
            <p:grpSpPr bwMode="auto">
              <a:xfrm>
                <a:off x="2520" y="6648"/>
                <a:ext cx="7020" cy="3600"/>
                <a:chOff x="2520" y="6648"/>
                <a:chExt cx="7020" cy="3600"/>
              </a:xfrm>
            </p:grpSpPr>
            <p:sp>
              <p:nvSpPr>
                <p:cNvPr id="112648" name="Text Box 8"/>
                <p:cNvSpPr txBox="1">
                  <a:spLocks noChangeArrowheads="1"/>
                </p:cNvSpPr>
                <p:nvPr/>
              </p:nvSpPr>
              <p:spPr bwMode="auto">
                <a:xfrm>
                  <a:off x="2520" y="7728"/>
                  <a:ext cx="1980" cy="1800"/>
                </a:xfrm>
                <a:prstGeom prst="rect">
                  <a:avLst/>
                </a:prstGeom>
                <a:solidFill>
                  <a:srgbClr val="FFFFFF"/>
                </a:solidFill>
                <a:ln w="9525">
                  <a:solidFill>
                    <a:srgbClr val="000000"/>
                  </a:solidFill>
                  <a:miter lim="800000"/>
                  <a:headEnd/>
                  <a:tailEnd/>
                </a:ln>
              </p:spPr>
              <p:txBody>
                <a:bodyPr/>
                <a:lstStyle/>
                <a:p>
                  <a:pPr algn="ctr" eaLnBrk="0" hangingPunct="0"/>
                  <a:endParaRPr lang="en-US" sz="1400">
                    <a:latin typeface="Nazanin" pitchFamily="10" charset="-78"/>
                    <a:cs typeface="Nazanin" pitchFamily="10" charset="-78"/>
                  </a:endParaRPr>
                </a:p>
                <a:p>
                  <a:pPr algn="ctr" eaLnBrk="0" hangingPunct="0"/>
                  <a:r>
                    <a:rPr lang="en-US" sz="1400">
                      <a:latin typeface="Times New Roman" panose="02020603050405020304" pitchFamily="18" charset="0"/>
                    </a:rPr>
                    <a:t>Industry</a:t>
                  </a:r>
                </a:p>
                <a:p>
                  <a:pPr algn="ctr" eaLnBrk="0" hangingPunct="0"/>
                  <a:r>
                    <a:rPr lang="en-US" sz="1400">
                      <a:latin typeface="Times New Roman" panose="02020603050405020304" pitchFamily="18" charset="0"/>
                      <a:cs typeface="Nazanin" pitchFamily="10" charset="-78"/>
                    </a:rPr>
                    <a:t> (a collection of sellers)</a:t>
                  </a:r>
                </a:p>
              </p:txBody>
            </p:sp>
            <p:sp>
              <p:nvSpPr>
                <p:cNvPr id="112649" name="Text Box 9"/>
                <p:cNvSpPr txBox="1">
                  <a:spLocks noChangeArrowheads="1"/>
                </p:cNvSpPr>
                <p:nvPr/>
              </p:nvSpPr>
              <p:spPr bwMode="auto">
                <a:xfrm>
                  <a:off x="7560" y="7728"/>
                  <a:ext cx="1980" cy="1800"/>
                </a:xfrm>
                <a:prstGeom prst="rect">
                  <a:avLst/>
                </a:prstGeom>
                <a:solidFill>
                  <a:srgbClr val="FFFFFF"/>
                </a:solidFill>
                <a:ln w="9525">
                  <a:solidFill>
                    <a:srgbClr val="000000"/>
                  </a:solidFill>
                  <a:miter lim="800000"/>
                  <a:headEnd/>
                  <a:tailEnd/>
                </a:ln>
              </p:spPr>
              <p:txBody>
                <a:bodyPr/>
                <a:lstStyle/>
                <a:p>
                  <a:pPr algn="ctr" eaLnBrk="0" hangingPunct="0"/>
                  <a:endParaRPr lang="en-US" sz="1400">
                    <a:latin typeface="Nazanin" pitchFamily="10" charset="-78"/>
                    <a:cs typeface="Nazanin" pitchFamily="10" charset="-78"/>
                  </a:endParaRPr>
                </a:p>
                <a:p>
                  <a:pPr algn="ctr" eaLnBrk="0" hangingPunct="0"/>
                  <a:r>
                    <a:rPr lang="en-US" sz="1400">
                      <a:latin typeface="Times New Roman" panose="02020603050405020304" pitchFamily="18" charset="0"/>
                      <a:cs typeface="Nazanin" pitchFamily="10" charset="-78"/>
                    </a:rPr>
                    <a:t>Market (a collection of buyers)</a:t>
                  </a:r>
                </a:p>
              </p:txBody>
            </p:sp>
            <p:sp>
              <p:nvSpPr>
                <p:cNvPr id="112650" name="Line 10"/>
                <p:cNvSpPr>
                  <a:spLocks noChangeShapeType="1"/>
                </p:cNvSpPr>
                <p:nvPr/>
              </p:nvSpPr>
              <p:spPr bwMode="auto">
                <a:xfrm flipV="1">
                  <a:off x="3420" y="7189"/>
                  <a:ext cx="0" cy="54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12651" name="Line 11"/>
                <p:cNvSpPr>
                  <a:spLocks noChangeShapeType="1"/>
                </p:cNvSpPr>
                <p:nvPr/>
              </p:nvSpPr>
              <p:spPr bwMode="auto">
                <a:xfrm flipV="1">
                  <a:off x="8460" y="7189"/>
                  <a:ext cx="0" cy="540"/>
                </a:xfrm>
                <a:prstGeom prst="line">
                  <a:avLst/>
                </a:prstGeom>
                <a:noFill/>
                <a:ln w="9525">
                  <a:solidFill>
                    <a:srgbClr val="000000"/>
                  </a:solidFill>
                  <a:round/>
                  <a:headEnd type="triangle" w="med" len="med"/>
                  <a:tailEnd/>
                </a:ln>
                <a:extLst>
                  <a:ext uri="{909E8E84-426E-40DD-AFC4-6F175D3DCCD1}">
                    <a14:hiddenFill xmlns:a14="http://schemas.microsoft.com/office/drawing/2010/main">
                      <a:noFill/>
                    </a14:hiddenFill>
                  </a:ext>
                </a:extLst>
              </p:spPr>
              <p:txBody>
                <a:bodyPr/>
                <a:lstStyle/>
                <a:p>
                  <a:endParaRPr lang="en-US"/>
                </a:p>
              </p:txBody>
            </p:sp>
            <p:sp>
              <p:nvSpPr>
                <p:cNvPr id="112652" name="Line 12"/>
                <p:cNvSpPr>
                  <a:spLocks noChangeShapeType="1"/>
                </p:cNvSpPr>
                <p:nvPr/>
              </p:nvSpPr>
              <p:spPr bwMode="auto">
                <a:xfrm>
                  <a:off x="3420" y="7189"/>
                  <a:ext cx="504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12653" name="Text Box 13"/>
                <p:cNvSpPr txBox="1">
                  <a:spLocks noChangeArrowheads="1"/>
                </p:cNvSpPr>
                <p:nvPr/>
              </p:nvSpPr>
              <p:spPr bwMode="auto">
                <a:xfrm>
                  <a:off x="4860" y="6648"/>
                  <a:ext cx="2700" cy="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400">
                      <a:latin typeface="Times New Roman" panose="02020603050405020304" pitchFamily="18" charset="0"/>
                    </a:rPr>
                    <a:t>Communication </a:t>
                  </a:r>
                </a:p>
              </p:txBody>
            </p:sp>
            <p:sp>
              <p:nvSpPr>
                <p:cNvPr id="112654" name="Text Box 14"/>
                <p:cNvSpPr txBox="1">
                  <a:spLocks noChangeArrowheads="1"/>
                </p:cNvSpPr>
                <p:nvPr/>
              </p:nvSpPr>
              <p:spPr bwMode="auto">
                <a:xfrm>
                  <a:off x="4680" y="7908"/>
                  <a:ext cx="2700" cy="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400">
                      <a:latin typeface="Times New Roman" panose="02020603050405020304" pitchFamily="18" charset="0"/>
                    </a:rPr>
                    <a:t>Products / Services </a:t>
                  </a:r>
                </a:p>
              </p:txBody>
            </p:sp>
            <p:sp>
              <p:nvSpPr>
                <p:cNvPr id="112655" name="Text Box 15"/>
                <p:cNvSpPr txBox="1">
                  <a:spLocks noChangeArrowheads="1"/>
                </p:cNvSpPr>
                <p:nvPr/>
              </p:nvSpPr>
              <p:spPr bwMode="auto">
                <a:xfrm>
                  <a:off x="4500" y="8988"/>
                  <a:ext cx="2700" cy="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400">
                      <a:latin typeface="Times New Roman" panose="02020603050405020304" pitchFamily="18" charset="0"/>
                    </a:rPr>
                    <a:t>Money </a:t>
                  </a:r>
                </a:p>
              </p:txBody>
            </p:sp>
            <p:sp>
              <p:nvSpPr>
                <p:cNvPr id="112656" name="Line 16"/>
                <p:cNvSpPr>
                  <a:spLocks noChangeShapeType="1"/>
                </p:cNvSpPr>
                <p:nvPr/>
              </p:nvSpPr>
              <p:spPr bwMode="auto">
                <a:xfrm>
                  <a:off x="8460" y="9528"/>
                  <a:ext cx="0" cy="72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12657" name="Line 17"/>
                <p:cNvSpPr>
                  <a:spLocks noChangeShapeType="1"/>
                </p:cNvSpPr>
                <p:nvPr/>
              </p:nvSpPr>
              <p:spPr bwMode="auto">
                <a:xfrm flipV="1">
                  <a:off x="3420" y="9528"/>
                  <a:ext cx="0" cy="720"/>
                </a:xfrm>
                <a:prstGeom prst="line">
                  <a:avLst/>
                </a:prstGeom>
                <a:noFill/>
                <a:ln w="952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12658" name="Text Box 18"/>
                <p:cNvSpPr txBox="1">
                  <a:spLocks noChangeArrowheads="1"/>
                </p:cNvSpPr>
                <p:nvPr/>
              </p:nvSpPr>
              <p:spPr bwMode="auto">
                <a:xfrm>
                  <a:off x="4500" y="9708"/>
                  <a:ext cx="2700" cy="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400">
                      <a:latin typeface="Times New Roman" panose="02020603050405020304" pitchFamily="18" charset="0"/>
                    </a:rPr>
                    <a:t>Information  </a:t>
                  </a:r>
                </a:p>
              </p:txBody>
            </p:sp>
          </p:grpSp>
        </p:grpSp>
        <p:sp>
          <p:nvSpPr>
            <p:cNvPr id="112660" name="Line 20"/>
            <p:cNvSpPr>
              <a:spLocks noChangeShapeType="1"/>
            </p:cNvSpPr>
            <p:nvPr/>
          </p:nvSpPr>
          <p:spPr bwMode="auto">
            <a:xfrm flipH="1">
              <a:off x="2208" y="2928"/>
              <a:ext cx="1248" cy="0"/>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grpSp>
    </p:spTree>
    <p:extLst>
      <p:ext uri="{BB962C8B-B14F-4D97-AF65-F5344CB8AC3E}">
        <p14:creationId xmlns:p14="http://schemas.microsoft.com/office/powerpoint/2010/main" val="2870340296"/>
      </p:ext>
    </p:extLst>
  </p:cSld>
  <p:clrMapOvr>
    <a:masterClrMapping/>
  </p:clrMapOvr>
  <p:transition>
    <p:split orient="vert" dir="in"/>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0" presetClass="entr" presetSubtype="0" decel="100000" fill="hold" grpId="0" nodeType="withEffect">
                                  <p:stCondLst>
                                    <p:cond delay="0"/>
                                  </p:stCondLst>
                                  <p:childTnLst>
                                    <p:set>
                                      <p:cBhvr>
                                        <p:cTn id="6" dur="1" fill="hold">
                                          <p:stCondLst>
                                            <p:cond delay="0"/>
                                          </p:stCondLst>
                                        </p:cTn>
                                        <p:tgtEl>
                                          <p:spTgt spid="112642"/>
                                        </p:tgtEl>
                                        <p:attrNameLst>
                                          <p:attrName>style.visibility</p:attrName>
                                        </p:attrNameLst>
                                      </p:cBhvr>
                                      <p:to>
                                        <p:strVal val="visible"/>
                                      </p:to>
                                    </p:set>
                                    <p:anim calcmode="lin" valueType="num">
                                      <p:cBhvr>
                                        <p:cTn id="7" dur="1000" fill="hold"/>
                                        <p:tgtEl>
                                          <p:spTgt spid="112642"/>
                                        </p:tgtEl>
                                        <p:attrNameLst>
                                          <p:attrName>ppt_w</p:attrName>
                                        </p:attrNameLst>
                                      </p:cBhvr>
                                      <p:tavLst>
                                        <p:tav tm="0">
                                          <p:val>
                                            <p:strVal val="#ppt_w+.3"/>
                                          </p:val>
                                        </p:tav>
                                        <p:tav tm="100000">
                                          <p:val>
                                            <p:strVal val="#ppt_w"/>
                                          </p:val>
                                        </p:tav>
                                      </p:tavLst>
                                    </p:anim>
                                    <p:anim calcmode="lin" valueType="num">
                                      <p:cBhvr>
                                        <p:cTn id="8" dur="1000" fill="hold"/>
                                        <p:tgtEl>
                                          <p:spTgt spid="112642"/>
                                        </p:tgtEl>
                                        <p:attrNameLst>
                                          <p:attrName>ppt_h</p:attrName>
                                        </p:attrNameLst>
                                      </p:cBhvr>
                                      <p:tavLst>
                                        <p:tav tm="0">
                                          <p:val>
                                            <p:strVal val="#ppt_h"/>
                                          </p:val>
                                        </p:tav>
                                        <p:tav tm="100000">
                                          <p:val>
                                            <p:strVal val="#ppt_h"/>
                                          </p:val>
                                        </p:tav>
                                      </p:tavLst>
                                    </p:anim>
                                    <p:animEffect transition="in" filter="fade">
                                      <p:cBhvr>
                                        <p:cTn id="9" dur="1000"/>
                                        <p:tgtEl>
                                          <p:spTgt spid="112642"/>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0" presetClass="entr" presetSubtype="0" decel="100000" fill="hold" grpId="0" nodeType="clickEffect">
                                  <p:stCondLst>
                                    <p:cond delay="0"/>
                                  </p:stCondLst>
                                  <p:childTnLst>
                                    <p:set>
                                      <p:cBhvr>
                                        <p:cTn id="13" dur="1" fill="hold">
                                          <p:stCondLst>
                                            <p:cond delay="0"/>
                                          </p:stCondLst>
                                        </p:cTn>
                                        <p:tgtEl>
                                          <p:spTgt spid="112643">
                                            <p:txEl>
                                              <p:pRg st="0" end="0"/>
                                            </p:txEl>
                                          </p:spTgt>
                                        </p:tgtEl>
                                        <p:attrNameLst>
                                          <p:attrName>style.visibility</p:attrName>
                                        </p:attrNameLst>
                                      </p:cBhvr>
                                      <p:to>
                                        <p:strVal val="visible"/>
                                      </p:to>
                                    </p:set>
                                    <p:anim calcmode="lin" valueType="num">
                                      <p:cBhvr>
                                        <p:cTn id="14" dur="1000" fill="hold"/>
                                        <p:tgtEl>
                                          <p:spTgt spid="112643">
                                            <p:txEl>
                                              <p:pRg st="0" end="0"/>
                                            </p:txEl>
                                          </p:spTgt>
                                        </p:tgtEl>
                                        <p:attrNameLst>
                                          <p:attrName>ppt_w</p:attrName>
                                        </p:attrNameLst>
                                      </p:cBhvr>
                                      <p:tavLst>
                                        <p:tav tm="0">
                                          <p:val>
                                            <p:strVal val="#ppt_w+.3"/>
                                          </p:val>
                                        </p:tav>
                                        <p:tav tm="100000">
                                          <p:val>
                                            <p:strVal val="#ppt_w"/>
                                          </p:val>
                                        </p:tav>
                                      </p:tavLst>
                                    </p:anim>
                                    <p:anim calcmode="lin" valueType="num">
                                      <p:cBhvr>
                                        <p:cTn id="15" dur="1000" fill="hold"/>
                                        <p:tgtEl>
                                          <p:spTgt spid="112643">
                                            <p:txEl>
                                              <p:pRg st="0" end="0"/>
                                            </p:txEl>
                                          </p:spTgt>
                                        </p:tgtEl>
                                        <p:attrNameLst>
                                          <p:attrName>ppt_h</p:attrName>
                                        </p:attrNameLst>
                                      </p:cBhvr>
                                      <p:tavLst>
                                        <p:tav tm="0">
                                          <p:val>
                                            <p:strVal val="#ppt_h"/>
                                          </p:val>
                                        </p:tav>
                                        <p:tav tm="100000">
                                          <p:val>
                                            <p:strVal val="#ppt_h"/>
                                          </p:val>
                                        </p:tav>
                                      </p:tavLst>
                                    </p:anim>
                                    <p:animEffect transition="in" filter="fade">
                                      <p:cBhvr>
                                        <p:cTn id="16" dur="1000"/>
                                        <p:tgtEl>
                                          <p:spTgt spid="112643">
                                            <p:txEl>
                                              <p:pRg st="0" end="0"/>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4" presetClass="entr" presetSubtype="16" fill="hold" nodeType="clickEffect">
                                  <p:stCondLst>
                                    <p:cond delay="0"/>
                                  </p:stCondLst>
                                  <p:childTnLst>
                                    <p:set>
                                      <p:cBhvr>
                                        <p:cTn id="20" dur="1" fill="hold">
                                          <p:stCondLst>
                                            <p:cond delay="0"/>
                                          </p:stCondLst>
                                        </p:cTn>
                                        <p:tgtEl>
                                          <p:spTgt spid="112661"/>
                                        </p:tgtEl>
                                        <p:attrNameLst>
                                          <p:attrName>style.visibility</p:attrName>
                                        </p:attrNameLst>
                                      </p:cBhvr>
                                      <p:to>
                                        <p:strVal val="visible"/>
                                      </p:to>
                                    </p:set>
                                    <p:animEffect transition="in" filter="box(in)">
                                      <p:cBhvr>
                                        <p:cTn id="21" dur="500"/>
                                        <p:tgtEl>
                                          <p:spTgt spid="112661"/>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4" presetClass="entr" presetSubtype="0" fill="hold" grpId="0" nodeType="clickEffect">
                                  <p:stCondLst>
                                    <p:cond delay="0"/>
                                  </p:stCondLst>
                                  <p:childTnLst>
                                    <p:set>
                                      <p:cBhvr>
                                        <p:cTn id="25" dur="1" fill="hold">
                                          <p:stCondLst>
                                            <p:cond delay="0"/>
                                          </p:stCondLst>
                                        </p:cTn>
                                        <p:tgtEl>
                                          <p:spTgt spid="112659"/>
                                        </p:tgtEl>
                                        <p:attrNameLst>
                                          <p:attrName>style.visibility</p:attrName>
                                        </p:attrNameLst>
                                      </p:cBhvr>
                                      <p:to>
                                        <p:strVal val="visible"/>
                                      </p:to>
                                    </p:set>
                                    <p:anim to="" calcmode="lin" valueType="num">
                                      <p:cBhvr>
                                        <p:cTn id="26" dur="1" fill="hold"/>
                                        <p:tgtEl>
                                          <p:spTgt spid="112659"/>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42" grpId="0"/>
      <p:bldP spid="112643" grpId="0" build="p"/>
      <p:bldP spid="11265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a:buNone/>
            </a:pPr>
            <a:r>
              <a:rPr lang="en-US" b="1" u="sng" dirty="0"/>
              <a:t>2. Raw materials</a:t>
            </a:r>
          </a:p>
          <a:p>
            <a:r>
              <a:rPr lang="en-US" dirty="0"/>
              <a:t>The availability and price of suitable raw materials will often determine the site location. </a:t>
            </a:r>
          </a:p>
          <a:p>
            <a:r>
              <a:rPr lang="en-US" dirty="0"/>
              <a:t>Plants producing bulk chemicals are best located close to the source of the major raw material; where this is also close to the marketing area. </a:t>
            </a:r>
          </a:p>
          <a:p>
            <a:r>
              <a:rPr lang="en-US" dirty="0"/>
              <a:t>Soda ash  plant should be located near the salt lakes or near sea, where sodium chloride is available abundantly.</a:t>
            </a:r>
          </a:p>
        </p:txBody>
      </p:sp>
      <p:sp>
        <p:nvSpPr>
          <p:cNvPr id="2" name="Slide Number Placeholder 1"/>
          <p:cNvSpPr>
            <a:spLocks noGrp="1"/>
          </p:cNvSpPr>
          <p:nvPr>
            <p:ph type="sldNum" sz="quarter" idx="12"/>
          </p:nvPr>
        </p:nvSpPr>
        <p:spPr/>
        <p:txBody>
          <a:bodyPr/>
          <a:lstStyle/>
          <a:p>
            <a:fld id="{7C3E8C3F-1970-4A06-BE05-C83E6BE5ED6F}" type="slidenum">
              <a:rPr lang="en-US" smtClean="0"/>
              <a:pPr/>
              <a:t>5</a:t>
            </a:fld>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 name="Slide Number Placeholder 3"/>
          <p:cNvSpPr>
            <a:spLocks noGrp="1"/>
          </p:cNvSpPr>
          <p:nvPr>
            <p:ph type="sldNum" sz="quarter" idx="12"/>
          </p:nvPr>
        </p:nvSpPr>
        <p:spPr/>
        <p:txBody>
          <a:bodyPr/>
          <a:lstStyle/>
          <a:p>
            <a:fld id="{03575D4E-09F7-41EE-B36A-CC719AD1C2B1}" type="slidenum">
              <a:rPr lang="en-US"/>
              <a:pPr/>
              <a:t>50</a:t>
            </a:fld>
            <a:endParaRPr lang="en-US"/>
          </a:p>
        </p:txBody>
      </p:sp>
      <p:grpSp>
        <p:nvGrpSpPr>
          <p:cNvPr id="113703" name="Group 39"/>
          <p:cNvGrpSpPr>
            <a:grpSpLocks/>
          </p:cNvGrpSpPr>
          <p:nvPr/>
        </p:nvGrpSpPr>
        <p:grpSpPr bwMode="auto">
          <a:xfrm>
            <a:off x="762000" y="3200400"/>
            <a:ext cx="7353300" cy="1981200"/>
            <a:chOff x="480" y="2016"/>
            <a:chExt cx="4632" cy="1248"/>
          </a:xfrm>
        </p:grpSpPr>
        <p:sp>
          <p:nvSpPr>
            <p:cNvPr id="113698" name="Line 34"/>
            <p:cNvSpPr>
              <a:spLocks noChangeShapeType="1"/>
            </p:cNvSpPr>
            <p:nvPr/>
          </p:nvSpPr>
          <p:spPr bwMode="auto">
            <a:xfrm flipV="1">
              <a:off x="4656" y="2880"/>
              <a:ext cx="0" cy="240"/>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grpSp>
          <p:nvGrpSpPr>
            <p:cNvPr id="113702" name="Group 38"/>
            <p:cNvGrpSpPr>
              <a:grpSpLocks/>
            </p:cNvGrpSpPr>
            <p:nvPr/>
          </p:nvGrpSpPr>
          <p:grpSpPr bwMode="auto">
            <a:xfrm>
              <a:off x="480" y="2016"/>
              <a:ext cx="4632" cy="1248"/>
              <a:chOff x="480" y="2016"/>
              <a:chExt cx="4632" cy="1248"/>
            </a:xfrm>
          </p:grpSpPr>
          <p:sp>
            <p:nvSpPr>
              <p:cNvPr id="113682" name="Text Box 18"/>
              <p:cNvSpPr txBox="1">
                <a:spLocks noChangeArrowheads="1"/>
              </p:cNvSpPr>
              <p:nvPr/>
            </p:nvSpPr>
            <p:spPr bwMode="auto">
              <a:xfrm>
                <a:off x="480" y="2304"/>
                <a:ext cx="864" cy="648"/>
              </a:xfrm>
              <a:prstGeom prst="rect">
                <a:avLst/>
              </a:prstGeom>
              <a:solidFill>
                <a:srgbClr val="FFFFFF"/>
              </a:solidFill>
              <a:ln w="9525">
                <a:solidFill>
                  <a:srgbClr val="000000"/>
                </a:solidFill>
                <a:miter lim="800000"/>
                <a:headEnd/>
                <a:tailEnd/>
              </a:ln>
            </p:spPr>
            <p:txBody>
              <a:bodyPr/>
              <a:lstStyle/>
              <a:p>
                <a:pPr algn="ctr" eaLnBrk="0" hangingPunct="0"/>
                <a:endParaRPr lang="en-US" sz="1200">
                  <a:latin typeface="Times New Roman" panose="02020603050405020304" pitchFamily="18" charset="0"/>
                </a:endParaRPr>
              </a:p>
              <a:p>
                <a:pPr algn="ctr" eaLnBrk="0" hangingPunct="0"/>
                <a:endParaRPr lang="en-US" sz="1200">
                  <a:latin typeface="Times New Roman" panose="02020603050405020304" pitchFamily="18" charset="0"/>
                </a:endParaRPr>
              </a:p>
              <a:p>
                <a:pPr algn="ctr" eaLnBrk="0" hangingPunct="0"/>
                <a:r>
                  <a:rPr lang="en-US" sz="1600">
                    <a:latin typeface="Times New Roman" panose="02020603050405020304" pitchFamily="18" charset="0"/>
                  </a:rPr>
                  <a:t>Suppliers </a:t>
                </a:r>
              </a:p>
            </p:txBody>
          </p:sp>
          <p:sp>
            <p:nvSpPr>
              <p:cNvPr id="113683" name="Text Box 19"/>
              <p:cNvSpPr txBox="1">
                <a:spLocks noChangeArrowheads="1"/>
              </p:cNvSpPr>
              <p:nvPr/>
            </p:nvSpPr>
            <p:spPr bwMode="auto">
              <a:xfrm>
                <a:off x="1632" y="2016"/>
                <a:ext cx="768" cy="504"/>
              </a:xfrm>
              <a:prstGeom prst="rect">
                <a:avLst/>
              </a:prstGeom>
              <a:solidFill>
                <a:srgbClr val="FFFFFF"/>
              </a:solidFill>
              <a:ln w="9525">
                <a:solidFill>
                  <a:srgbClr val="000000"/>
                </a:solidFill>
                <a:miter lim="800000"/>
                <a:headEnd/>
                <a:tailEnd/>
              </a:ln>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Competitors</a:t>
                </a:r>
              </a:p>
            </p:txBody>
          </p:sp>
          <p:sp>
            <p:nvSpPr>
              <p:cNvPr id="113684" name="Text Box 20"/>
              <p:cNvSpPr txBox="1">
                <a:spLocks noChangeArrowheads="1"/>
              </p:cNvSpPr>
              <p:nvPr/>
            </p:nvSpPr>
            <p:spPr bwMode="auto">
              <a:xfrm>
                <a:off x="1632" y="2736"/>
                <a:ext cx="768" cy="528"/>
              </a:xfrm>
              <a:prstGeom prst="rect">
                <a:avLst/>
              </a:prstGeom>
              <a:solidFill>
                <a:srgbClr val="FFFFFF"/>
              </a:solidFill>
              <a:ln w="9525">
                <a:solidFill>
                  <a:srgbClr val="000000"/>
                </a:solidFill>
                <a:miter lim="800000"/>
                <a:headEnd/>
                <a:tailEnd/>
              </a:ln>
            </p:spPr>
            <p:txBody>
              <a:bodyPr/>
              <a:lstStyle/>
              <a:p>
                <a:pPr algn="ctr" eaLnBrk="0" hangingPunct="0"/>
                <a:r>
                  <a:rPr lang="en-US" sz="1400">
                    <a:latin typeface="Times New Roman" panose="02020603050405020304" pitchFamily="18" charset="0"/>
                  </a:rPr>
                  <a:t>Company (marketer)</a:t>
                </a:r>
              </a:p>
            </p:txBody>
          </p:sp>
          <p:sp>
            <p:nvSpPr>
              <p:cNvPr id="113685" name="Text Box 21"/>
              <p:cNvSpPr txBox="1">
                <a:spLocks noChangeArrowheads="1"/>
              </p:cNvSpPr>
              <p:nvPr/>
            </p:nvSpPr>
            <p:spPr bwMode="auto">
              <a:xfrm>
                <a:off x="2832" y="2256"/>
                <a:ext cx="960" cy="672"/>
              </a:xfrm>
              <a:prstGeom prst="rect">
                <a:avLst/>
              </a:prstGeom>
              <a:solidFill>
                <a:srgbClr val="FFFFFF"/>
              </a:solidFill>
              <a:ln w="9525">
                <a:solidFill>
                  <a:srgbClr val="000000"/>
                </a:solidFill>
                <a:miter lim="800000"/>
                <a:headEnd/>
                <a:tailEnd/>
              </a:ln>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Marketing intermediaries </a:t>
                </a:r>
              </a:p>
            </p:txBody>
          </p:sp>
          <p:sp>
            <p:nvSpPr>
              <p:cNvPr id="113686" name="Text Box 22"/>
              <p:cNvSpPr txBox="1">
                <a:spLocks noChangeArrowheads="1"/>
              </p:cNvSpPr>
              <p:nvPr/>
            </p:nvSpPr>
            <p:spPr bwMode="auto">
              <a:xfrm>
                <a:off x="4176" y="2256"/>
                <a:ext cx="936" cy="648"/>
              </a:xfrm>
              <a:prstGeom prst="rect">
                <a:avLst/>
              </a:prstGeom>
              <a:solidFill>
                <a:srgbClr val="FFFFFF"/>
              </a:solidFill>
              <a:ln w="9525">
                <a:solidFill>
                  <a:srgbClr val="000000"/>
                </a:solidFill>
                <a:miter lim="800000"/>
                <a:headEnd/>
                <a:tailEnd/>
              </a:ln>
            </p:spPr>
            <p:txBody>
              <a:bodyPr/>
              <a:lstStyle/>
              <a:p>
                <a:pPr eaLnBrk="0" hangingPunct="0"/>
                <a:endParaRPr lang="en-US" sz="1200">
                  <a:latin typeface="Times New Roman" panose="02020603050405020304" pitchFamily="18" charset="0"/>
                </a:endParaRPr>
              </a:p>
              <a:p>
                <a:pPr algn="ctr" eaLnBrk="0" hangingPunct="0"/>
                <a:endParaRPr lang="en-US" sz="1200">
                  <a:latin typeface="Times New Roman" panose="02020603050405020304" pitchFamily="18" charset="0"/>
                </a:endParaRPr>
              </a:p>
              <a:p>
                <a:pPr algn="ctr" eaLnBrk="0" hangingPunct="0"/>
                <a:r>
                  <a:rPr lang="en-US" sz="1400">
                    <a:latin typeface="Times New Roman" panose="02020603050405020304" pitchFamily="18" charset="0"/>
                  </a:rPr>
                  <a:t>End user market</a:t>
                </a:r>
              </a:p>
            </p:txBody>
          </p:sp>
          <p:sp>
            <p:nvSpPr>
              <p:cNvPr id="113689" name="Line 25"/>
              <p:cNvSpPr>
                <a:spLocks noChangeShapeType="1"/>
              </p:cNvSpPr>
              <p:nvPr/>
            </p:nvSpPr>
            <p:spPr bwMode="auto">
              <a:xfrm>
                <a:off x="1344" y="2880"/>
                <a:ext cx="288" cy="0"/>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113690" name="Line 26"/>
              <p:cNvSpPr>
                <a:spLocks noChangeShapeType="1"/>
              </p:cNvSpPr>
              <p:nvPr/>
            </p:nvSpPr>
            <p:spPr bwMode="auto">
              <a:xfrm>
                <a:off x="1344" y="2352"/>
                <a:ext cx="288" cy="0"/>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113692" name="Line 28"/>
              <p:cNvSpPr>
                <a:spLocks noChangeShapeType="1"/>
              </p:cNvSpPr>
              <p:nvPr/>
            </p:nvSpPr>
            <p:spPr bwMode="auto">
              <a:xfrm>
                <a:off x="2400" y="2352"/>
                <a:ext cx="432" cy="0"/>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113693" name="Line 29"/>
              <p:cNvSpPr>
                <a:spLocks noChangeShapeType="1"/>
              </p:cNvSpPr>
              <p:nvPr/>
            </p:nvSpPr>
            <p:spPr bwMode="auto">
              <a:xfrm>
                <a:off x="2400" y="2880"/>
                <a:ext cx="432" cy="0"/>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113695" name="Line 31"/>
              <p:cNvSpPr>
                <a:spLocks noChangeShapeType="1"/>
              </p:cNvSpPr>
              <p:nvPr/>
            </p:nvSpPr>
            <p:spPr bwMode="auto">
              <a:xfrm>
                <a:off x="3792" y="2592"/>
                <a:ext cx="384" cy="0"/>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113696" name="Line 32"/>
              <p:cNvSpPr>
                <a:spLocks noChangeShapeType="1"/>
              </p:cNvSpPr>
              <p:nvPr/>
            </p:nvSpPr>
            <p:spPr bwMode="auto">
              <a:xfrm>
                <a:off x="2400" y="2112"/>
                <a:ext cx="2256" cy="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113697" name="Line 33"/>
              <p:cNvSpPr>
                <a:spLocks noChangeShapeType="1"/>
              </p:cNvSpPr>
              <p:nvPr/>
            </p:nvSpPr>
            <p:spPr bwMode="auto">
              <a:xfrm>
                <a:off x="2400" y="3120"/>
                <a:ext cx="2256" cy="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sp>
            <p:nvSpPr>
              <p:cNvPr id="113699" name="Line 35"/>
              <p:cNvSpPr>
                <a:spLocks noChangeShapeType="1"/>
              </p:cNvSpPr>
              <p:nvPr/>
            </p:nvSpPr>
            <p:spPr bwMode="auto">
              <a:xfrm>
                <a:off x="4656" y="2112"/>
                <a:ext cx="0" cy="144"/>
              </a:xfrm>
              <a:prstGeom prst="line">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en-US"/>
              </a:p>
            </p:txBody>
          </p:sp>
        </p:grpSp>
      </p:grpSp>
      <p:sp>
        <p:nvSpPr>
          <p:cNvPr id="113701" name="Rectangle 37"/>
          <p:cNvSpPr>
            <a:spLocks noChangeArrowheads="1"/>
          </p:cNvSpPr>
          <p:nvPr/>
        </p:nvSpPr>
        <p:spPr bwMode="auto">
          <a:xfrm>
            <a:off x="0" y="1066800"/>
            <a:ext cx="9144000" cy="71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bIns="0">
            <a:spAutoFit/>
          </a:bodyPr>
          <a:lstStyle/>
          <a:p>
            <a:pPr algn="ctr"/>
            <a:r>
              <a:rPr lang="en-US" sz="2000" b="1">
                <a:solidFill>
                  <a:schemeClr val="hlink"/>
                </a:solidFill>
                <a:latin typeface="Arial" panose="020B0604020202020204" pitchFamily="34" charset="0"/>
                <a:cs typeface="Nazanin" pitchFamily="10" charset="-78"/>
              </a:rPr>
              <a:t>Main actors and forces in a modern marketing system</a:t>
            </a:r>
          </a:p>
          <a:p>
            <a:pPr eaLnBrk="0" hangingPunct="0"/>
            <a:endParaRPr lang="en-US">
              <a:latin typeface="Arial" panose="020B0604020202020204" pitchFamily="34" charset="0"/>
            </a:endParaRPr>
          </a:p>
        </p:txBody>
      </p:sp>
    </p:spTree>
    <p:extLst>
      <p:ext uri="{BB962C8B-B14F-4D97-AF65-F5344CB8AC3E}">
        <p14:creationId xmlns:p14="http://schemas.microsoft.com/office/powerpoint/2010/main" val="11834191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113701"/>
                                        </p:tgtEl>
                                        <p:attrNameLst>
                                          <p:attrName>style.visibility</p:attrName>
                                        </p:attrNameLst>
                                      </p:cBhvr>
                                      <p:to>
                                        <p:strVal val="visible"/>
                                      </p:to>
                                    </p:set>
                                    <p:animEffect transition="in" filter="diamond(in)">
                                      <p:cBhvr>
                                        <p:cTn id="7" dur="2000"/>
                                        <p:tgtEl>
                                          <p:spTgt spid="11370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3" presetClass="entr" presetSubtype="16" fill="hold" nodeType="clickEffect">
                                  <p:stCondLst>
                                    <p:cond delay="0"/>
                                  </p:stCondLst>
                                  <p:childTnLst>
                                    <p:set>
                                      <p:cBhvr>
                                        <p:cTn id="11" dur="1" fill="hold">
                                          <p:stCondLst>
                                            <p:cond delay="0"/>
                                          </p:stCondLst>
                                        </p:cTn>
                                        <p:tgtEl>
                                          <p:spTgt spid="113703"/>
                                        </p:tgtEl>
                                        <p:attrNameLst>
                                          <p:attrName>style.visibility</p:attrName>
                                        </p:attrNameLst>
                                      </p:cBhvr>
                                      <p:to>
                                        <p:strVal val="visible"/>
                                      </p:to>
                                    </p:set>
                                    <p:anim calcmode="lin" valueType="num">
                                      <p:cBhvr>
                                        <p:cTn id="12" dur="500" fill="hold"/>
                                        <p:tgtEl>
                                          <p:spTgt spid="113703"/>
                                        </p:tgtEl>
                                        <p:attrNameLst>
                                          <p:attrName>ppt_w</p:attrName>
                                        </p:attrNameLst>
                                      </p:cBhvr>
                                      <p:tavLst>
                                        <p:tav tm="0">
                                          <p:val>
                                            <p:fltVal val="0"/>
                                          </p:val>
                                        </p:tav>
                                        <p:tav tm="100000">
                                          <p:val>
                                            <p:strVal val="#ppt_w"/>
                                          </p:val>
                                        </p:tav>
                                      </p:tavLst>
                                    </p:anim>
                                    <p:anim calcmode="lin" valueType="num">
                                      <p:cBhvr>
                                        <p:cTn id="13" dur="500" fill="hold"/>
                                        <p:tgtEl>
                                          <p:spTgt spid="11370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701" grpId="0"/>
    </p:bldLst>
  </p:timing>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E29169CB-6A93-4ED2-80F8-D161FDB63774}" type="slidenum">
              <a:rPr lang="en-US"/>
              <a:pPr/>
              <a:t>51</a:t>
            </a:fld>
            <a:endParaRPr lang="en-US"/>
          </a:p>
        </p:txBody>
      </p:sp>
      <p:sp>
        <p:nvSpPr>
          <p:cNvPr id="114690" name="Rectangle 2"/>
          <p:cNvSpPr>
            <a:spLocks noGrp="1" noChangeArrowheads="1"/>
          </p:cNvSpPr>
          <p:nvPr>
            <p:ph type="title"/>
          </p:nvPr>
        </p:nvSpPr>
        <p:spPr/>
        <p:txBody>
          <a:bodyPr/>
          <a:lstStyle/>
          <a:p>
            <a:pPr algn="ctr"/>
            <a:r>
              <a:rPr lang="en-US" b="1"/>
              <a:t>Marketing Management</a:t>
            </a:r>
            <a:endParaRPr lang="en-US"/>
          </a:p>
        </p:txBody>
      </p:sp>
      <p:sp>
        <p:nvSpPr>
          <p:cNvPr id="114691" name="Rectangle 3"/>
          <p:cNvSpPr>
            <a:spLocks noGrp="1" noChangeArrowheads="1"/>
          </p:cNvSpPr>
          <p:nvPr>
            <p:ph type="body" idx="1"/>
          </p:nvPr>
        </p:nvSpPr>
        <p:spPr/>
        <p:txBody>
          <a:bodyPr/>
          <a:lstStyle/>
          <a:p>
            <a:pPr>
              <a:buFont typeface="Wingdings" panose="05000000000000000000" pitchFamily="2" charset="2"/>
              <a:buNone/>
            </a:pPr>
            <a:r>
              <a:rPr lang="en-US"/>
              <a:t>  The analysis, planning, implementation, and control of programs designed to create, build, and maintain beneficial exchanges with target buyers for the purpose of achieving organizational objectives. </a:t>
            </a:r>
          </a:p>
        </p:txBody>
      </p:sp>
    </p:spTree>
    <p:extLst>
      <p:ext uri="{BB962C8B-B14F-4D97-AF65-F5344CB8AC3E}">
        <p14:creationId xmlns:p14="http://schemas.microsoft.com/office/powerpoint/2010/main" val="11701177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114690"/>
                                        </p:tgtEl>
                                        <p:attrNameLst>
                                          <p:attrName>style.visibility</p:attrName>
                                        </p:attrNameLst>
                                      </p:cBhvr>
                                      <p:to>
                                        <p:strVal val="visible"/>
                                      </p:to>
                                    </p:set>
                                    <p:animEffect transition="in" filter="diamond(in)">
                                      <p:cBhvr>
                                        <p:cTn id="7" dur="2000"/>
                                        <p:tgtEl>
                                          <p:spTgt spid="11469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4691">
                                            <p:txEl>
                                              <p:pRg st="0" end="0"/>
                                            </p:txEl>
                                          </p:spTgt>
                                        </p:tgtEl>
                                        <p:attrNameLst>
                                          <p:attrName>style.visibility</p:attrName>
                                        </p:attrNameLst>
                                      </p:cBhvr>
                                      <p:to>
                                        <p:strVal val="visible"/>
                                      </p:to>
                                    </p:set>
                                    <p:animEffect transition="in" filter="box(in)">
                                      <p:cBhvr>
                                        <p:cTn id="12" dur="500"/>
                                        <p:tgtEl>
                                          <p:spTgt spid="11469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690" grpId="0"/>
      <p:bldP spid="114691" grpId="0" build="p" autoUpdateAnimBg="0"/>
    </p:bldLst>
  </p:timing>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07F2DC71-B048-4150-9711-32B4BE7B2F8A}" type="slidenum">
              <a:rPr lang="en-US"/>
              <a:pPr/>
              <a:t>52</a:t>
            </a:fld>
            <a:endParaRPr lang="en-US"/>
          </a:p>
        </p:txBody>
      </p:sp>
      <p:sp>
        <p:nvSpPr>
          <p:cNvPr id="115714" name="Rectangle 2"/>
          <p:cNvSpPr>
            <a:spLocks noGrp="1" noChangeArrowheads="1"/>
          </p:cNvSpPr>
          <p:nvPr>
            <p:ph type="title"/>
          </p:nvPr>
        </p:nvSpPr>
        <p:spPr/>
        <p:txBody>
          <a:bodyPr/>
          <a:lstStyle/>
          <a:p>
            <a:r>
              <a:rPr lang="en-US" sz="3200" b="1"/>
              <a:t>Marketing Management Involves:</a:t>
            </a:r>
            <a:r>
              <a:rPr lang="en-US"/>
              <a:t> </a:t>
            </a:r>
          </a:p>
        </p:txBody>
      </p:sp>
      <p:sp>
        <p:nvSpPr>
          <p:cNvPr id="115715" name="Rectangle 3"/>
          <p:cNvSpPr>
            <a:spLocks noGrp="1" noChangeArrowheads="1"/>
          </p:cNvSpPr>
          <p:nvPr>
            <p:ph type="body" idx="1"/>
          </p:nvPr>
        </p:nvSpPr>
        <p:spPr/>
        <p:txBody>
          <a:bodyPr/>
          <a:lstStyle/>
          <a:p>
            <a:pPr algn="just">
              <a:lnSpc>
                <a:spcPct val="90000"/>
              </a:lnSpc>
            </a:pPr>
            <a:r>
              <a:rPr lang="en-US" sz="2400" b="1"/>
              <a:t>Demand Management</a:t>
            </a:r>
            <a:r>
              <a:rPr lang="en-US" sz="2400"/>
              <a:t> : The organization has a desired level of demand for its products. At any point in time, There may be no demand, adequate demand, irregular demand, or too much demand, and marketing management must find ways to deal with these different demand states.</a:t>
            </a:r>
          </a:p>
          <a:p>
            <a:pPr algn="just">
              <a:lnSpc>
                <a:spcPct val="90000"/>
              </a:lnSpc>
            </a:pPr>
            <a:r>
              <a:rPr lang="en-US" sz="2400" b="1"/>
              <a:t>Building Profitable Customer Relationships</a:t>
            </a:r>
            <a:r>
              <a:rPr lang="en-US" sz="2400"/>
              <a:t> : Beyond designing strategies to attract new customers and create transactions with them, companies now are striving to retain current customers and build lasting customer relationships. </a:t>
            </a:r>
          </a:p>
        </p:txBody>
      </p:sp>
    </p:spTree>
    <p:extLst>
      <p:ext uri="{BB962C8B-B14F-4D97-AF65-F5344CB8AC3E}">
        <p14:creationId xmlns:p14="http://schemas.microsoft.com/office/powerpoint/2010/main" val="11884791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5714"/>
                                        </p:tgtEl>
                                        <p:attrNameLst>
                                          <p:attrName>style.visibility</p:attrName>
                                        </p:attrNameLst>
                                      </p:cBhvr>
                                      <p:to>
                                        <p:strVal val="visible"/>
                                      </p:to>
                                    </p:set>
                                    <p:animEffect transition="in" filter="fade">
                                      <p:cBhvr>
                                        <p:cTn id="7" dur="2000"/>
                                        <p:tgtEl>
                                          <p:spTgt spid="11571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8" presetClass="entr" presetSubtype="16" fill="hold" nodeType="clickEffect">
                                  <p:stCondLst>
                                    <p:cond delay="0"/>
                                  </p:stCondLst>
                                  <p:childTnLst>
                                    <p:set>
                                      <p:cBhvr>
                                        <p:cTn id="11" dur="1" fill="hold">
                                          <p:stCondLst>
                                            <p:cond delay="0"/>
                                          </p:stCondLst>
                                        </p:cTn>
                                        <p:tgtEl>
                                          <p:spTgt spid="115715">
                                            <p:txEl>
                                              <p:pRg st="0" end="0"/>
                                            </p:txEl>
                                          </p:spTgt>
                                        </p:tgtEl>
                                        <p:attrNameLst>
                                          <p:attrName>style.visibility</p:attrName>
                                        </p:attrNameLst>
                                      </p:cBhvr>
                                      <p:to>
                                        <p:strVal val="visible"/>
                                      </p:to>
                                    </p:set>
                                    <p:animEffect transition="in" filter="diamond(in)">
                                      <p:cBhvr>
                                        <p:cTn id="12" dur="2000"/>
                                        <p:tgtEl>
                                          <p:spTgt spid="115715">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115715">
                                            <p:txEl>
                                              <p:pRg st="1" end="1"/>
                                            </p:txEl>
                                          </p:spTgt>
                                        </p:tgtEl>
                                        <p:attrNameLst>
                                          <p:attrName>style.visibility</p:attrName>
                                        </p:attrNameLst>
                                      </p:cBhvr>
                                      <p:to>
                                        <p:strVal val="visible"/>
                                      </p:to>
                                    </p:set>
                                    <p:animEffect transition="in" filter="blinds(horizontal)">
                                      <p:cBhvr>
                                        <p:cTn id="17" dur="500"/>
                                        <p:tgtEl>
                                          <p:spTgt spid="11571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714" grpId="0"/>
    </p:bldLst>
  </p:timing>
</p:sld>
</file>

<file path=ppt/slides/slide5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2FDE88-0EB0-4E82-850A-DD285924E5A9}" type="slidenum">
              <a:rPr lang="en-US"/>
              <a:pPr/>
              <a:t>53</a:t>
            </a:fld>
            <a:endParaRPr lang="en-US"/>
          </a:p>
        </p:txBody>
      </p:sp>
      <p:sp>
        <p:nvSpPr>
          <p:cNvPr id="116738" name="Rectangle 2"/>
          <p:cNvSpPr>
            <a:spLocks noGrp="1" noChangeArrowheads="1"/>
          </p:cNvSpPr>
          <p:nvPr>
            <p:ph type="title"/>
          </p:nvPr>
        </p:nvSpPr>
        <p:spPr/>
        <p:txBody>
          <a:bodyPr/>
          <a:lstStyle/>
          <a:p>
            <a:pPr algn="ctr"/>
            <a:r>
              <a:rPr lang="en-US" sz="2800" dirty="0"/>
              <a:t>MARKETING MANAGEMENT PHILOSOPHIES</a:t>
            </a:r>
            <a:r>
              <a:rPr lang="en-US" dirty="0"/>
              <a:t> </a:t>
            </a:r>
          </a:p>
        </p:txBody>
      </p:sp>
      <p:sp>
        <p:nvSpPr>
          <p:cNvPr id="116739" name="Rectangle 3"/>
          <p:cNvSpPr>
            <a:spLocks noGrp="1" noChangeArrowheads="1"/>
          </p:cNvSpPr>
          <p:nvPr>
            <p:ph type="body" idx="1"/>
          </p:nvPr>
        </p:nvSpPr>
        <p:spPr/>
        <p:txBody>
          <a:bodyPr/>
          <a:lstStyle/>
          <a:p>
            <a:pPr>
              <a:lnSpc>
                <a:spcPct val="90000"/>
              </a:lnSpc>
            </a:pPr>
            <a:r>
              <a:rPr lang="en-US" sz="2400" dirty="0"/>
              <a:t>The role that marketing plays within a company varies according to the overall strategy and philosophy of each firm. </a:t>
            </a:r>
          </a:p>
          <a:p>
            <a:pPr>
              <a:lnSpc>
                <a:spcPct val="90000"/>
              </a:lnSpc>
            </a:pPr>
            <a:r>
              <a:rPr lang="en-US" sz="2400" dirty="0"/>
              <a:t>There are five  alternative concepts under which organizations conduct their marketing activities: </a:t>
            </a:r>
          </a:p>
          <a:p>
            <a:pPr lvl="1" algn="just">
              <a:lnSpc>
                <a:spcPct val="90000"/>
              </a:lnSpc>
            </a:pPr>
            <a:r>
              <a:rPr lang="en-US" sz="2400" dirty="0"/>
              <a:t>Production concept</a:t>
            </a:r>
          </a:p>
          <a:p>
            <a:pPr lvl="1" algn="just">
              <a:lnSpc>
                <a:spcPct val="90000"/>
              </a:lnSpc>
            </a:pPr>
            <a:r>
              <a:rPr lang="en-US" sz="2400" dirty="0"/>
              <a:t>Product concept </a:t>
            </a:r>
          </a:p>
          <a:p>
            <a:pPr lvl="1" algn="just">
              <a:lnSpc>
                <a:spcPct val="90000"/>
              </a:lnSpc>
            </a:pPr>
            <a:r>
              <a:rPr lang="en-US" sz="2400" dirty="0"/>
              <a:t>Selling concept</a:t>
            </a:r>
          </a:p>
          <a:p>
            <a:pPr lvl="1" algn="just">
              <a:lnSpc>
                <a:spcPct val="90000"/>
              </a:lnSpc>
            </a:pPr>
            <a:r>
              <a:rPr lang="en-US" sz="2400" dirty="0"/>
              <a:t>Marketing concept</a:t>
            </a:r>
          </a:p>
          <a:p>
            <a:pPr lvl="1">
              <a:lnSpc>
                <a:spcPct val="90000"/>
              </a:lnSpc>
            </a:pPr>
            <a:r>
              <a:rPr lang="en-US" sz="2400" dirty="0"/>
              <a:t>Societal marketing concepts </a:t>
            </a:r>
          </a:p>
        </p:txBody>
      </p:sp>
    </p:spTree>
    <p:extLst>
      <p:ext uri="{BB962C8B-B14F-4D97-AF65-F5344CB8AC3E}">
        <p14:creationId xmlns:p14="http://schemas.microsoft.com/office/powerpoint/2010/main" val="133850862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116738"/>
                                        </p:tgtEl>
                                        <p:attrNameLst>
                                          <p:attrName>style.visibility</p:attrName>
                                        </p:attrNameLst>
                                      </p:cBhvr>
                                      <p:to>
                                        <p:strVal val="visible"/>
                                      </p:to>
                                    </p:set>
                                    <p:anim calcmode="lin" valueType="num">
                                      <p:cBhvr>
                                        <p:cTn id="7" dur="500" fill="hold"/>
                                        <p:tgtEl>
                                          <p:spTgt spid="116738"/>
                                        </p:tgtEl>
                                        <p:attrNameLst>
                                          <p:attrName>ppt_w</p:attrName>
                                        </p:attrNameLst>
                                      </p:cBhvr>
                                      <p:tavLst>
                                        <p:tav tm="0">
                                          <p:val>
                                            <p:fltVal val="0"/>
                                          </p:val>
                                        </p:tav>
                                        <p:tav tm="100000">
                                          <p:val>
                                            <p:strVal val="#ppt_w"/>
                                          </p:val>
                                        </p:tav>
                                      </p:tavLst>
                                    </p:anim>
                                    <p:anim calcmode="lin" valueType="num">
                                      <p:cBhvr>
                                        <p:cTn id="8" dur="500" fill="hold"/>
                                        <p:tgtEl>
                                          <p:spTgt spid="116738"/>
                                        </p:tgtEl>
                                        <p:attrNameLst>
                                          <p:attrName>ppt_h</p:attrName>
                                        </p:attrNameLst>
                                      </p:cBhvr>
                                      <p:tavLst>
                                        <p:tav tm="0">
                                          <p:val>
                                            <p:fltVal val="0"/>
                                          </p:val>
                                        </p:tav>
                                        <p:tav tm="100000">
                                          <p:val>
                                            <p:strVal val="#ppt_h"/>
                                          </p:val>
                                        </p:tav>
                                      </p:tavLst>
                                    </p:anim>
                                    <p:anim calcmode="lin" valueType="num">
                                      <p:cBhvr>
                                        <p:cTn id="9" dur="500" fill="hold"/>
                                        <p:tgtEl>
                                          <p:spTgt spid="116738"/>
                                        </p:tgtEl>
                                        <p:attrNameLst>
                                          <p:attrName>style.rotation</p:attrName>
                                        </p:attrNameLst>
                                      </p:cBhvr>
                                      <p:tavLst>
                                        <p:tav tm="0">
                                          <p:val>
                                            <p:fltVal val="360"/>
                                          </p:val>
                                        </p:tav>
                                        <p:tav tm="100000">
                                          <p:val>
                                            <p:fltVal val="0"/>
                                          </p:val>
                                        </p:tav>
                                      </p:tavLst>
                                    </p:anim>
                                    <p:animEffect transition="in" filter="fade">
                                      <p:cBhvr>
                                        <p:cTn id="10" dur="500"/>
                                        <p:tgtEl>
                                          <p:spTgt spid="116738"/>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21" presetClass="entr" presetSubtype="4" fill="hold" nodeType="clickEffect">
                                  <p:stCondLst>
                                    <p:cond delay="0"/>
                                  </p:stCondLst>
                                  <p:childTnLst>
                                    <p:set>
                                      <p:cBhvr>
                                        <p:cTn id="14" dur="1" fill="hold">
                                          <p:stCondLst>
                                            <p:cond delay="0"/>
                                          </p:stCondLst>
                                        </p:cTn>
                                        <p:tgtEl>
                                          <p:spTgt spid="116739">
                                            <p:txEl>
                                              <p:pRg st="0" end="0"/>
                                            </p:txEl>
                                          </p:spTgt>
                                        </p:tgtEl>
                                        <p:attrNameLst>
                                          <p:attrName>style.visibility</p:attrName>
                                        </p:attrNameLst>
                                      </p:cBhvr>
                                      <p:to>
                                        <p:strVal val="visible"/>
                                      </p:to>
                                    </p:set>
                                    <p:animEffect transition="in" filter="wheel(4)">
                                      <p:cBhvr>
                                        <p:cTn id="15" dur="2000"/>
                                        <p:tgtEl>
                                          <p:spTgt spid="116739">
                                            <p:txEl>
                                              <p:pRg st="0" end="0"/>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6" presetClass="entr" presetSubtype="26" fill="hold" nodeType="clickEffect">
                                  <p:stCondLst>
                                    <p:cond delay="0"/>
                                  </p:stCondLst>
                                  <p:childTnLst>
                                    <p:set>
                                      <p:cBhvr>
                                        <p:cTn id="19" dur="1" fill="hold">
                                          <p:stCondLst>
                                            <p:cond delay="0"/>
                                          </p:stCondLst>
                                        </p:cTn>
                                        <p:tgtEl>
                                          <p:spTgt spid="116739">
                                            <p:txEl>
                                              <p:pRg st="1" end="1"/>
                                            </p:txEl>
                                          </p:spTgt>
                                        </p:tgtEl>
                                        <p:attrNameLst>
                                          <p:attrName>style.visibility</p:attrName>
                                        </p:attrNameLst>
                                      </p:cBhvr>
                                      <p:to>
                                        <p:strVal val="visible"/>
                                      </p:to>
                                    </p:set>
                                    <p:animEffect transition="in" filter="barn(inHorizontal)">
                                      <p:cBhvr>
                                        <p:cTn id="20" dur="500"/>
                                        <p:tgtEl>
                                          <p:spTgt spid="116739">
                                            <p:txEl>
                                              <p:pRg st="1" end="1"/>
                                            </p:txEl>
                                          </p:spTgt>
                                        </p:tgtEl>
                                      </p:cBhvr>
                                    </p:animEffect>
                                  </p:childTnLst>
                                </p:cTn>
                              </p:par>
                              <p:par>
                                <p:cTn id="21" presetID="16" presetClass="entr" presetSubtype="26" fill="hold" nodeType="withEffect">
                                  <p:stCondLst>
                                    <p:cond delay="0"/>
                                  </p:stCondLst>
                                  <p:childTnLst>
                                    <p:set>
                                      <p:cBhvr>
                                        <p:cTn id="22" dur="1" fill="hold">
                                          <p:stCondLst>
                                            <p:cond delay="0"/>
                                          </p:stCondLst>
                                        </p:cTn>
                                        <p:tgtEl>
                                          <p:spTgt spid="116739">
                                            <p:txEl>
                                              <p:pRg st="2" end="2"/>
                                            </p:txEl>
                                          </p:spTgt>
                                        </p:tgtEl>
                                        <p:attrNameLst>
                                          <p:attrName>style.visibility</p:attrName>
                                        </p:attrNameLst>
                                      </p:cBhvr>
                                      <p:to>
                                        <p:strVal val="visible"/>
                                      </p:to>
                                    </p:set>
                                    <p:animEffect transition="in" filter="barn(inHorizontal)">
                                      <p:cBhvr>
                                        <p:cTn id="23" dur="500"/>
                                        <p:tgtEl>
                                          <p:spTgt spid="116739">
                                            <p:txEl>
                                              <p:pRg st="2" end="2"/>
                                            </p:txEl>
                                          </p:spTgt>
                                        </p:tgtEl>
                                      </p:cBhvr>
                                    </p:animEffect>
                                  </p:childTnLst>
                                </p:cTn>
                              </p:par>
                              <p:par>
                                <p:cTn id="24" presetID="16" presetClass="entr" presetSubtype="26" fill="hold" nodeType="withEffect">
                                  <p:stCondLst>
                                    <p:cond delay="0"/>
                                  </p:stCondLst>
                                  <p:childTnLst>
                                    <p:set>
                                      <p:cBhvr>
                                        <p:cTn id="25" dur="1" fill="hold">
                                          <p:stCondLst>
                                            <p:cond delay="0"/>
                                          </p:stCondLst>
                                        </p:cTn>
                                        <p:tgtEl>
                                          <p:spTgt spid="116739">
                                            <p:txEl>
                                              <p:pRg st="3" end="3"/>
                                            </p:txEl>
                                          </p:spTgt>
                                        </p:tgtEl>
                                        <p:attrNameLst>
                                          <p:attrName>style.visibility</p:attrName>
                                        </p:attrNameLst>
                                      </p:cBhvr>
                                      <p:to>
                                        <p:strVal val="visible"/>
                                      </p:to>
                                    </p:set>
                                    <p:animEffect transition="in" filter="barn(inHorizontal)">
                                      <p:cBhvr>
                                        <p:cTn id="26" dur="500"/>
                                        <p:tgtEl>
                                          <p:spTgt spid="116739">
                                            <p:txEl>
                                              <p:pRg st="3" end="3"/>
                                            </p:txEl>
                                          </p:spTgt>
                                        </p:tgtEl>
                                      </p:cBhvr>
                                    </p:animEffect>
                                  </p:childTnLst>
                                </p:cTn>
                              </p:par>
                              <p:par>
                                <p:cTn id="27" presetID="16" presetClass="entr" presetSubtype="26" fill="hold" nodeType="withEffect">
                                  <p:stCondLst>
                                    <p:cond delay="0"/>
                                  </p:stCondLst>
                                  <p:childTnLst>
                                    <p:set>
                                      <p:cBhvr>
                                        <p:cTn id="28" dur="1" fill="hold">
                                          <p:stCondLst>
                                            <p:cond delay="0"/>
                                          </p:stCondLst>
                                        </p:cTn>
                                        <p:tgtEl>
                                          <p:spTgt spid="116739">
                                            <p:txEl>
                                              <p:pRg st="4" end="4"/>
                                            </p:txEl>
                                          </p:spTgt>
                                        </p:tgtEl>
                                        <p:attrNameLst>
                                          <p:attrName>style.visibility</p:attrName>
                                        </p:attrNameLst>
                                      </p:cBhvr>
                                      <p:to>
                                        <p:strVal val="visible"/>
                                      </p:to>
                                    </p:set>
                                    <p:animEffect transition="in" filter="barn(inHorizontal)">
                                      <p:cBhvr>
                                        <p:cTn id="29" dur="500"/>
                                        <p:tgtEl>
                                          <p:spTgt spid="116739">
                                            <p:txEl>
                                              <p:pRg st="4" end="4"/>
                                            </p:txEl>
                                          </p:spTgt>
                                        </p:tgtEl>
                                      </p:cBhvr>
                                    </p:animEffect>
                                  </p:childTnLst>
                                </p:cTn>
                              </p:par>
                              <p:par>
                                <p:cTn id="30" presetID="16" presetClass="entr" presetSubtype="26" fill="hold" nodeType="withEffect">
                                  <p:stCondLst>
                                    <p:cond delay="0"/>
                                  </p:stCondLst>
                                  <p:childTnLst>
                                    <p:set>
                                      <p:cBhvr>
                                        <p:cTn id="31" dur="1" fill="hold">
                                          <p:stCondLst>
                                            <p:cond delay="0"/>
                                          </p:stCondLst>
                                        </p:cTn>
                                        <p:tgtEl>
                                          <p:spTgt spid="116739">
                                            <p:txEl>
                                              <p:pRg st="5" end="5"/>
                                            </p:txEl>
                                          </p:spTgt>
                                        </p:tgtEl>
                                        <p:attrNameLst>
                                          <p:attrName>style.visibility</p:attrName>
                                        </p:attrNameLst>
                                      </p:cBhvr>
                                      <p:to>
                                        <p:strVal val="visible"/>
                                      </p:to>
                                    </p:set>
                                    <p:animEffect transition="in" filter="barn(inHorizontal)">
                                      <p:cBhvr>
                                        <p:cTn id="32" dur="500"/>
                                        <p:tgtEl>
                                          <p:spTgt spid="116739">
                                            <p:txEl>
                                              <p:pRg st="5" end="5"/>
                                            </p:txEl>
                                          </p:spTgt>
                                        </p:tgtEl>
                                      </p:cBhvr>
                                    </p:animEffect>
                                  </p:childTnLst>
                                </p:cTn>
                              </p:par>
                              <p:par>
                                <p:cTn id="33" presetID="16" presetClass="entr" presetSubtype="26" fill="hold" nodeType="withEffect">
                                  <p:stCondLst>
                                    <p:cond delay="0"/>
                                  </p:stCondLst>
                                  <p:childTnLst>
                                    <p:set>
                                      <p:cBhvr>
                                        <p:cTn id="34" dur="1" fill="hold">
                                          <p:stCondLst>
                                            <p:cond delay="0"/>
                                          </p:stCondLst>
                                        </p:cTn>
                                        <p:tgtEl>
                                          <p:spTgt spid="116739">
                                            <p:txEl>
                                              <p:pRg st="6" end="6"/>
                                            </p:txEl>
                                          </p:spTgt>
                                        </p:tgtEl>
                                        <p:attrNameLst>
                                          <p:attrName>style.visibility</p:attrName>
                                        </p:attrNameLst>
                                      </p:cBhvr>
                                      <p:to>
                                        <p:strVal val="visible"/>
                                      </p:to>
                                    </p:set>
                                    <p:animEffect transition="in" filter="barn(inHorizontal)">
                                      <p:cBhvr>
                                        <p:cTn id="35" dur="500"/>
                                        <p:tgtEl>
                                          <p:spTgt spid="1167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738" grpId="0"/>
    </p:bldLst>
  </p:timing>
</p:sld>
</file>

<file path=ppt/slides/slide5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0F52590-5E0B-4395-A41E-ABB78137F34A}" type="slidenum">
              <a:rPr lang="en-US"/>
              <a:pPr/>
              <a:t>54</a:t>
            </a:fld>
            <a:endParaRPr lang="en-US"/>
          </a:p>
        </p:txBody>
      </p:sp>
      <p:sp>
        <p:nvSpPr>
          <p:cNvPr id="117762" name="Rectangle 2"/>
          <p:cNvSpPr>
            <a:spLocks noGrp="1" noChangeArrowheads="1"/>
          </p:cNvSpPr>
          <p:nvPr>
            <p:ph type="title"/>
          </p:nvPr>
        </p:nvSpPr>
        <p:spPr/>
        <p:txBody>
          <a:bodyPr/>
          <a:lstStyle/>
          <a:p>
            <a:r>
              <a:rPr lang="en-US" b="1"/>
              <a:t>Production Concept</a:t>
            </a:r>
            <a:r>
              <a:rPr lang="en-US"/>
              <a:t> </a:t>
            </a:r>
          </a:p>
        </p:txBody>
      </p:sp>
      <p:sp>
        <p:nvSpPr>
          <p:cNvPr id="117763" name="Rectangle 3"/>
          <p:cNvSpPr>
            <a:spLocks noGrp="1" noChangeArrowheads="1"/>
          </p:cNvSpPr>
          <p:nvPr>
            <p:ph type="body" idx="1"/>
          </p:nvPr>
        </p:nvSpPr>
        <p:spPr/>
        <p:txBody>
          <a:bodyPr/>
          <a:lstStyle/>
          <a:p>
            <a:pPr algn="just">
              <a:buFont typeface="Wingdings" panose="05000000000000000000" pitchFamily="2" charset="2"/>
              <a:buNone/>
            </a:pPr>
            <a:r>
              <a:rPr lang="en-US"/>
              <a:t>  The philosophy that consumers will favour products that are available and highly affordable and that management should therefore focus on improving production and distribution efficiency.</a:t>
            </a:r>
          </a:p>
        </p:txBody>
      </p:sp>
    </p:spTree>
    <p:extLst>
      <p:ext uri="{BB962C8B-B14F-4D97-AF65-F5344CB8AC3E}">
        <p14:creationId xmlns:p14="http://schemas.microsoft.com/office/powerpoint/2010/main" val="272861606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117762"/>
                                        </p:tgtEl>
                                        <p:attrNameLst>
                                          <p:attrName>style.visibility</p:attrName>
                                        </p:attrNameLst>
                                      </p:cBhvr>
                                      <p:to>
                                        <p:strVal val="visible"/>
                                      </p:to>
                                    </p:set>
                                    <p:animEffect transition="in" filter="diamond(in)">
                                      <p:cBhvr>
                                        <p:cTn id="7" dur="2000"/>
                                        <p:tgtEl>
                                          <p:spTgt spid="11776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117763">
                                            <p:txEl>
                                              <p:pRg st="0" end="0"/>
                                            </p:txEl>
                                          </p:spTgt>
                                        </p:tgtEl>
                                        <p:attrNameLst>
                                          <p:attrName>style.visibility</p:attrName>
                                        </p:attrNameLst>
                                      </p:cBhvr>
                                      <p:to>
                                        <p:strVal val="visible"/>
                                      </p:to>
                                    </p:set>
                                    <p:animEffect transition="in" filter="box(out)">
                                      <p:cBhvr>
                                        <p:cTn id="12" dur="500"/>
                                        <p:tgtEl>
                                          <p:spTgt spid="11776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762" grpId="0"/>
      <p:bldP spid="117763" grpId="0" build="p" autoUpdateAnimBg="0"/>
    </p:bldLst>
  </p:timing>
</p:sld>
</file>

<file path=ppt/slides/slide5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8231A66-D63E-4C86-BF0F-2E619EAFD64F}" type="slidenum">
              <a:rPr lang="en-US"/>
              <a:pPr/>
              <a:t>55</a:t>
            </a:fld>
            <a:endParaRPr lang="en-US"/>
          </a:p>
        </p:txBody>
      </p:sp>
      <p:sp>
        <p:nvSpPr>
          <p:cNvPr id="126978" name="Rectangle 2"/>
          <p:cNvSpPr>
            <a:spLocks noGrp="1" noChangeArrowheads="1"/>
          </p:cNvSpPr>
          <p:nvPr>
            <p:ph type="title"/>
          </p:nvPr>
        </p:nvSpPr>
        <p:spPr/>
        <p:txBody>
          <a:bodyPr/>
          <a:lstStyle/>
          <a:p>
            <a:r>
              <a:rPr lang="en-US" b="1">
                <a:cs typeface="Nazanin" pitchFamily="10" charset="-78"/>
              </a:rPr>
              <a:t>Product Concept</a:t>
            </a:r>
          </a:p>
        </p:txBody>
      </p:sp>
      <p:sp>
        <p:nvSpPr>
          <p:cNvPr id="126979" name="Rectangle 3"/>
          <p:cNvSpPr>
            <a:spLocks noGrp="1" noChangeArrowheads="1"/>
          </p:cNvSpPr>
          <p:nvPr>
            <p:ph type="body" idx="1"/>
          </p:nvPr>
        </p:nvSpPr>
        <p:spPr/>
        <p:txBody>
          <a:bodyPr/>
          <a:lstStyle/>
          <a:p>
            <a:pPr algn="just">
              <a:buFont typeface="Wingdings" panose="05000000000000000000" pitchFamily="2" charset="2"/>
              <a:buNone/>
            </a:pPr>
            <a:r>
              <a:rPr lang="en-US">
                <a:cs typeface="Nazanin" pitchFamily="10" charset="-78"/>
              </a:rPr>
              <a:t>  The philosophy that consumers will favour products that offer the most quality, performance, and innovative features.</a:t>
            </a:r>
          </a:p>
          <a:p>
            <a:endParaRPr lang="en-US"/>
          </a:p>
        </p:txBody>
      </p:sp>
    </p:spTree>
    <p:extLst>
      <p:ext uri="{BB962C8B-B14F-4D97-AF65-F5344CB8AC3E}">
        <p14:creationId xmlns:p14="http://schemas.microsoft.com/office/powerpoint/2010/main" val="66381310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26978"/>
                                        </p:tgtEl>
                                        <p:attrNameLst>
                                          <p:attrName>style.visibility</p:attrName>
                                        </p:attrNameLst>
                                      </p:cBhvr>
                                      <p:to>
                                        <p:strVal val="visible"/>
                                      </p:to>
                                    </p:set>
                                    <p:animEffect transition="in" filter="wheel(4)">
                                      <p:cBhvr>
                                        <p:cTn id="7" dur="2000"/>
                                        <p:tgtEl>
                                          <p:spTgt spid="12697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26979">
                                            <p:txEl>
                                              <p:pRg st="0" end="0"/>
                                            </p:txEl>
                                          </p:spTgt>
                                        </p:tgtEl>
                                        <p:attrNameLst>
                                          <p:attrName>style.visibility</p:attrName>
                                        </p:attrNameLst>
                                      </p:cBhvr>
                                      <p:to>
                                        <p:strVal val="visible"/>
                                      </p:to>
                                    </p:set>
                                    <p:anim calcmode="lin" valueType="num">
                                      <p:cBhvr additive="base">
                                        <p:cTn id="12" dur="500" fill="hold"/>
                                        <p:tgtEl>
                                          <p:spTgt spid="126979">
                                            <p:txEl>
                                              <p:pRg st="0" end="0"/>
                                            </p:txEl>
                                          </p:spTgt>
                                        </p:tgtEl>
                                        <p:attrNameLst>
                                          <p:attrName>ppt_x</p:attrName>
                                        </p:attrNameLst>
                                      </p:cBhvr>
                                      <p:tavLst>
                                        <p:tav tm="0">
                                          <p:val>
                                            <p:strVal val="0-#ppt_w/2"/>
                                          </p:val>
                                        </p:tav>
                                        <p:tav tm="100000">
                                          <p:val>
                                            <p:strVal val="#ppt_x"/>
                                          </p:val>
                                        </p:tav>
                                      </p:tavLst>
                                    </p:anim>
                                    <p:anim calcmode="lin" valueType="num">
                                      <p:cBhvr additive="base">
                                        <p:cTn id="13" dur="500" fill="hold"/>
                                        <p:tgtEl>
                                          <p:spTgt spid="12697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978" grpId="0"/>
      <p:bldP spid="126979" grpId="0" build="p" autoUpdateAnimBg="0"/>
    </p:bldLst>
  </p:timing>
</p:sld>
</file>

<file path=ppt/slides/slide5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BDD6AE4-CA73-413C-81BB-0E0CA2971042}" type="slidenum">
              <a:rPr lang="en-US"/>
              <a:pPr/>
              <a:t>56</a:t>
            </a:fld>
            <a:endParaRPr lang="en-US"/>
          </a:p>
        </p:txBody>
      </p:sp>
      <p:sp>
        <p:nvSpPr>
          <p:cNvPr id="118786" name="Rectangle 2"/>
          <p:cNvSpPr>
            <a:spLocks noGrp="1" noChangeArrowheads="1"/>
          </p:cNvSpPr>
          <p:nvPr>
            <p:ph type="title"/>
          </p:nvPr>
        </p:nvSpPr>
        <p:spPr/>
        <p:txBody>
          <a:bodyPr/>
          <a:lstStyle/>
          <a:p>
            <a:r>
              <a:rPr lang="en-US" b="1"/>
              <a:t>Selling Concept</a:t>
            </a:r>
            <a:r>
              <a:rPr lang="en-US"/>
              <a:t> </a:t>
            </a:r>
          </a:p>
        </p:txBody>
      </p:sp>
      <p:sp>
        <p:nvSpPr>
          <p:cNvPr id="118787" name="Rectangle 3"/>
          <p:cNvSpPr>
            <a:spLocks noGrp="1" noChangeArrowheads="1"/>
          </p:cNvSpPr>
          <p:nvPr>
            <p:ph type="body" idx="1"/>
          </p:nvPr>
        </p:nvSpPr>
        <p:spPr/>
        <p:txBody>
          <a:bodyPr/>
          <a:lstStyle/>
          <a:p>
            <a:pPr>
              <a:buFont typeface="Wingdings" panose="05000000000000000000" pitchFamily="2" charset="2"/>
              <a:buNone/>
            </a:pPr>
            <a:r>
              <a:rPr lang="en-US"/>
              <a:t>  The idea that consumers will not buy enough of the organization</a:t>
            </a:r>
            <a:r>
              <a:rPr lang="en-US">
                <a:latin typeface="Times New Roman" panose="02020603050405020304" pitchFamily="18" charset="0"/>
              </a:rPr>
              <a:t>’</a:t>
            </a:r>
            <a:r>
              <a:rPr lang="en-US"/>
              <a:t>s products unless the organization undertakes a large </a:t>
            </a:r>
            <a:r>
              <a:rPr lang="en-US">
                <a:latin typeface="Times New Roman" panose="02020603050405020304" pitchFamily="18" charset="0"/>
              </a:rPr>
              <a:t>–</a:t>
            </a:r>
            <a:r>
              <a:rPr lang="en-US"/>
              <a:t> scale selling and promotion effort. </a:t>
            </a:r>
          </a:p>
        </p:txBody>
      </p:sp>
    </p:spTree>
    <p:extLst>
      <p:ext uri="{BB962C8B-B14F-4D97-AF65-F5344CB8AC3E}">
        <p14:creationId xmlns:p14="http://schemas.microsoft.com/office/powerpoint/2010/main" val="1431429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18786"/>
                                        </p:tgtEl>
                                        <p:attrNameLst>
                                          <p:attrName>style.visibility</p:attrName>
                                        </p:attrNameLst>
                                      </p:cBhvr>
                                      <p:to>
                                        <p:strVal val="visible"/>
                                      </p:to>
                                    </p:set>
                                    <p:animEffect transition="in" filter="wheel(4)">
                                      <p:cBhvr>
                                        <p:cTn id="7" dur="2000"/>
                                        <p:tgtEl>
                                          <p:spTgt spid="11878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18787">
                                            <p:txEl>
                                              <p:pRg st="0" end="0"/>
                                            </p:txEl>
                                          </p:spTgt>
                                        </p:tgtEl>
                                        <p:attrNameLst>
                                          <p:attrName>style.visibility</p:attrName>
                                        </p:attrNameLst>
                                      </p:cBhvr>
                                      <p:to>
                                        <p:strVal val="visible"/>
                                      </p:to>
                                    </p:set>
                                    <p:animEffect transition="in" filter="wipe(up)">
                                      <p:cBhvr>
                                        <p:cTn id="12" dur="500"/>
                                        <p:tgtEl>
                                          <p:spTgt spid="11878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786" grpId="0"/>
      <p:bldP spid="118787" grpId="0" build="p" autoUpdateAnimBg="0"/>
    </p:bldLst>
  </p:timing>
</p:sld>
</file>

<file path=ppt/slides/slide5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C8FB5765-9AE7-493E-B35A-A9152297B653}" type="slidenum">
              <a:rPr lang="en-US"/>
              <a:pPr/>
              <a:t>57</a:t>
            </a:fld>
            <a:endParaRPr lang="en-US"/>
          </a:p>
        </p:txBody>
      </p:sp>
      <p:sp>
        <p:nvSpPr>
          <p:cNvPr id="119810" name="Rectangle 2"/>
          <p:cNvSpPr>
            <a:spLocks noGrp="1" noChangeArrowheads="1"/>
          </p:cNvSpPr>
          <p:nvPr>
            <p:ph type="title"/>
          </p:nvPr>
        </p:nvSpPr>
        <p:spPr/>
        <p:txBody>
          <a:bodyPr/>
          <a:lstStyle/>
          <a:p>
            <a:r>
              <a:rPr lang="en-US" b="1"/>
              <a:t>Marketing Concept</a:t>
            </a:r>
            <a:r>
              <a:rPr lang="en-US"/>
              <a:t> </a:t>
            </a:r>
          </a:p>
        </p:txBody>
      </p:sp>
      <p:sp>
        <p:nvSpPr>
          <p:cNvPr id="119811" name="Rectangle 3"/>
          <p:cNvSpPr>
            <a:spLocks noGrp="1" noChangeArrowheads="1"/>
          </p:cNvSpPr>
          <p:nvPr>
            <p:ph type="body" idx="1"/>
          </p:nvPr>
        </p:nvSpPr>
        <p:spPr/>
        <p:txBody>
          <a:bodyPr/>
          <a:lstStyle/>
          <a:p>
            <a:pPr>
              <a:buFont typeface="Wingdings" panose="05000000000000000000" pitchFamily="2" charset="2"/>
              <a:buNone/>
            </a:pPr>
            <a:r>
              <a:rPr lang="en-US"/>
              <a:t>  The marketing management philosophy that holds that achieving organizational goals depends on determining the needs and wants of target markets and delivering the desired satisfactions more effectively and efficiently than competitors do. </a:t>
            </a:r>
          </a:p>
        </p:txBody>
      </p:sp>
    </p:spTree>
    <p:extLst>
      <p:ext uri="{BB962C8B-B14F-4D97-AF65-F5344CB8AC3E}">
        <p14:creationId xmlns:p14="http://schemas.microsoft.com/office/powerpoint/2010/main" val="28408246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119810"/>
                                        </p:tgtEl>
                                        <p:attrNameLst>
                                          <p:attrName>style.visibility</p:attrName>
                                        </p:attrNameLst>
                                      </p:cBhvr>
                                      <p:to>
                                        <p:strVal val="visible"/>
                                      </p:to>
                                    </p:set>
                                    <p:anim calcmode="lin" valueType="num">
                                      <p:cBhvr>
                                        <p:cTn id="7" dur="500" fill="hold"/>
                                        <p:tgtEl>
                                          <p:spTgt spid="119810"/>
                                        </p:tgtEl>
                                        <p:attrNameLst>
                                          <p:attrName>ppt_w</p:attrName>
                                        </p:attrNameLst>
                                      </p:cBhvr>
                                      <p:tavLst>
                                        <p:tav tm="0">
                                          <p:val>
                                            <p:fltVal val="0"/>
                                          </p:val>
                                        </p:tav>
                                        <p:tav tm="100000">
                                          <p:val>
                                            <p:strVal val="#ppt_w"/>
                                          </p:val>
                                        </p:tav>
                                      </p:tavLst>
                                    </p:anim>
                                    <p:anim calcmode="lin" valueType="num">
                                      <p:cBhvr>
                                        <p:cTn id="8" dur="500" fill="hold"/>
                                        <p:tgtEl>
                                          <p:spTgt spid="119810"/>
                                        </p:tgtEl>
                                        <p:attrNameLst>
                                          <p:attrName>ppt_h</p:attrName>
                                        </p:attrNameLst>
                                      </p:cBhvr>
                                      <p:tavLst>
                                        <p:tav tm="0">
                                          <p:val>
                                            <p:fltVal val="0"/>
                                          </p:val>
                                        </p:tav>
                                        <p:tav tm="100000">
                                          <p:val>
                                            <p:strVal val="#ppt_h"/>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18" presetClass="entr" presetSubtype="12" fill="hold" grpId="0" nodeType="clickEffect">
                                  <p:stCondLst>
                                    <p:cond delay="0"/>
                                  </p:stCondLst>
                                  <p:childTnLst>
                                    <p:set>
                                      <p:cBhvr>
                                        <p:cTn id="12" dur="1" fill="hold">
                                          <p:stCondLst>
                                            <p:cond delay="0"/>
                                          </p:stCondLst>
                                        </p:cTn>
                                        <p:tgtEl>
                                          <p:spTgt spid="119811">
                                            <p:txEl>
                                              <p:pRg st="0" end="0"/>
                                            </p:txEl>
                                          </p:spTgt>
                                        </p:tgtEl>
                                        <p:attrNameLst>
                                          <p:attrName>style.visibility</p:attrName>
                                        </p:attrNameLst>
                                      </p:cBhvr>
                                      <p:to>
                                        <p:strVal val="visible"/>
                                      </p:to>
                                    </p:set>
                                    <p:animEffect transition="in" filter="strips(downLeft)">
                                      <p:cBhvr>
                                        <p:cTn id="13" dur="500"/>
                                        <p:tgtEl>
                                          <p:spTgt spid="1198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810" grpId="0"/>
      <p:bldP spid="119811" grpId="0" build="p" autoUpdateAnimBg="0"/>
    </p:bldLst>
  </p:timing>
</p:sld>
</file>

<file path=ppt/slides/slide5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9428AD4F-3CE1-451A-8D11-EBB5173C6994}" type="slidenum">
              <a:rPr lang="en-US"/>
              <a:pPr/>
              <a:t>58</a:t>
            </a:fld>
            <a:endParaRPr lang="en-US"/>
          </a:p>
        </p:txBody>
      </p:sp>
      <p:sp>
        <p:nvSpPr>
          <p:cNvPr id="120834" name="Rectangle 2"/>
          <p:cNvSpPr>
            <a:spLocks noGrp="1" noChangeArrowheads="1"/>
          </p:cNvSpPr>
          <p:nvPr>
            <p:ph type="title"/>
          </p:nvPr>
        </p:nvSpPr>
        <p:spPr/>
        <p:txBody>
          <a:bodyPr/>
          <a:lstStyle/>
          <a:p>
            <a:r>
              <a:rPr lang="en-US" sz="4000" b="1"/>
              <a:t>Societal Marketing Concept</a:t>
            </a:r>
            <a:r>
              <a:rPr lang="en-US"/>
              <a:t> </a:t>
            </a:r>
          </a:p>
        </p:txBody>
      </p:sp>
      <p:sp>
        <p:nvSpPr>
          <p:cNvPr id="120835" name="Rectangle 3"/>
          <p:cNvSpPr>
            <a:spLocks noGrp="1" noChangeArrowheads="1"/>
          </p:cNvSpPr>
          <p:nvPr>
            <p:ph type="body" idx="1"/>
          </p:nvPr>
        </p:nvSpPr>
        <p:spPr/>
        <p:txBody>
          <a:bodyPr/>
          <a:lstStyle/>
          <a:p>
            <a:pPr>
              <a:buFont typeface="Wingdings" panose="05000000000000000000" pitchFamily="2" charset="2"/>
              <a:buNone/>
            </a:pPr>
            <a:r>
              <a:rPr lang="en-US"/>
              <a:t>  The idea that the organization should determine the needs, wants, and interests of target markets and deliver the desired satisfactions more effectively and efficiently than competitors in a way that maintains or improves the consumer</a:t>
            </a:r>
            <a:r>
              <a:rPr lang="en-US">
                <a:latin typeface="Times New Roman" panose="02020603050405020304" pitchFamily="18" charset="0"/>
              </a:rPr>
              <a:t>’</a:t>
            </a:r>
            <a:r>
              <a:rPr lang="en-US"/>
              <a:t>s and society</a:t>
            </a:r>
            <a:r>
              <a:rPr lang="en-US">
                <a:latin typeface="Times New Roman" panose="02020603050405020304" pitchFamily="18" charset="0"/>
              </a:rPr>
              <a:t>’</a:t>
            </a:r>
            <a:r>
              <a:rPr lang="en-US"/>
              <a:t>s well </a:t>
            </a:r>
            <a:r>
              <a:rPr lang="en-US">
                <a:latin typeface="Times New Roman" panose="02020603050405020304" pitchFamily="18" charset="0"/>
              </a:rPr>
              <a:t>–</a:t>
            </a:r>
            <a:r>
              <a:rPr lang="en-US"/>
              <a:t> being. </a:t>
            </a:r>
          </a:p>
        </p:txBody>
      </p:sp>
    </p:spTree>
    <p:extLst>
      <p:ext uri="{BB962C8B-B14F-4D97-AF65-F5344CB8AC3E}">
        <p14:creationId xmlns:p14="http://schemas.microsoft.com/office/powerpoint/2010/main" val="317305977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6" fill="hold" grpId="0" nodeType="clickEffect">
                                  <p:stCondLst>
                                    <p:cond delay="0"/>
                                  </p:stCondLst>
                                  <p:childTnLst>
                                    <p:set>
                                      <p:cBhvr>
                                        <p:cTn id="6" dur="1" fill="hold">
                                          <p:stCondLst>
                                            <p:cond delay="0"/>
                                          </p:stCondLst>
                                        </p:cTn>
                                        <p:tgtEl>
                                          <p:spTgt spid="120834"/>
                                        </p:tgtEl>
                                        <p:attrNameLst>
                                          <p:attrName>style.visibility</p:attrName>
                                        </p:attrNameLst>
                                      </p:cBhvr>
                                      <p:to>
                                        <p:strVal val="visible"/>
                                      </p:to>
                                    </p:set>
                                    <p:animEffect transition="in" filter="barn(inHorizontal)">
                                      <p:cBhvr>
                                        <p:cTn id="7" dur="500"/>
                                        <p:tgtEl>
                                          <p:spTgt spid="12083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120835">
                                            <p:txEl>
                                              <p:pRg st="0" end="0"/>
                                            </p:txEl>
                                          </p:spTgt>
                                        </p:tgtEl>
                                        <p:attrNameLst>
                                          <p:attrName>style.visibility</p:attrName>
                                        </p:attrNameLst>
                                      </p:cBhvr>
                                      <p:to>
                                        <p:strVal val="visible"/>
                                      </p:to>
                                    </p:set>
                                    <p:animEffect transition="in" filter="checkerboard(across)">
                                      <p:cBhvr>
                                        <p:cTn id="12" dur="500"/>
                                        <p:tgtEl>
                                          <p:spTgt spid="12083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34" grpId="0"/>
      <p:bldP spid="120835" grpId="0" build="p" autoUpdateAnimBg="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lide Number Placeholder 3"/>
          <p:cNvSpPr>
            <a:spLocks noGrp="1"/>
          </p:cNvSpPr>
          <p:nvPr>
            <p:ph type="sldNum" sz="quarter" idx="12"/>
          </p:nvPr>
        </p:nvSpPr>
        <p:spPr/>
        <p:txBody>
          <a:bodyPr/>
          <a:lstStyle/>
          <a:p>
            <a:fld id="{19BEC53E-60AA-4854-83EC-272000F36F84}" type="slidenum">
              <a:rPr lang="en-US"/>
              <a:pPr/>
              <a:t>59</a:t>
            </a:fld>
            <a:endParaRPr lang="en-US"/>
          </a:p>
        </p:txBody>
      </p:sp>
      <p:grpSp>
        <p:nvGrpSpPr>
          <p:cNvPr id="121858" name="Group 2"/>
          <p:cNvGrpSpPr>
            <a:grpSpLocks/>
          </p:cNvGrpSpPr>
          <p:nvPr/>
        </p:nvGrpSpPr>
        <p:grpSpPr bwMode="auto">
          <a:xfrm>
            <a:off x="1257300" y="1919288"/>
            <a:ext cx="4800600" cy="2162175"/>
            <a:chOff x="1980" y="3060"/>
            <a:chExt cx="7560" cy="3420"/>
          </a:xfrm>
        </p:grpSpPr>
        <p:sp>
          <p:nvSpPr>
            <p:cNvPr id="121859" name="AutoShape 3"/>
            <p:cNvSpPr>
              <a:spLocks noChangeArrowheads="1"/>
            </p:cNvSpPr>
            <p:nvPr/>
          </p:nvSpPr>
          <p:spPr bwMode="auto">
            <a:xfrm>
              <a:off x="2160" y="3600"/>
              <a:ext cx="7380" cy="2520"/>
            </a:xfrm>
            <a:prstGeom prst="rightArrow">
              <a:avLst>
                <a:gd name="adj1" fmla="val 50000"/>
                <a:gd name="adj2" fmla="val 73214"/>
              </a:avLst>
            </a:prstGeom>
            <a:solidFill>
              <a:srgbClr val="FFFFFF"/>
            </a:solidFill>
            <a:ln w="9525">
              <a:solidFill>
                <a:srgbClr val="000000"/>
              </a:solidFill>
              <a:miter lim="800000"/>
              <a:headEnd/>
              <a:tailEnd/>
            </a:ln>
            <a:effectLst>
              <a:outerShdw dist="107763" dir="2700000" algn="ctr" rotWithShape="0">
                <a:srgbClr val="808080"/>
              </a:outerShdw>
            </a:effectLst>
          </p:spPr>
          <p:txBody>
            <a:bodyPr/>
            <a:lstStyle/>
            <a:p>
              <a:pPr eaLnBrk="0" hangingPunct="0"/>
              <a:endParaRPr lang="en-US" sz="1200">
                <a:latin typeface="Times New Roman" panose="02020603050405020304" pitchFamily="18" charset="0"/>
              </a:endParaRPr>
            </a:p>
          </p:txBody>
        </p:sp>
        <p:sp>
          <p:nvSpPr>
            <p:cNvPr id="121860" name="Text Box 4"/>
            <p:cNvSpPr txBox="1">
              <a:spLocks noChangeArrowheads="1"/>
            </p:cNvSpPr>
            <p:nvPr/>
          </p:nvSpPr>
          <p:spPr bwMode="auto">
            <a:xfrm>
              <a:off x="1980" y="4500"/>
              <a:ext cx="1800" cy="1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400">
                  <a:latin typeface="Times New Roman" panose="02020603050405020304" pitchFamily="18" charset="0"/>
                </a:rPr>
                <a:t>Factory</a:t>
              </a:r>
            </a:p>
          </p:txBody>
        </p:sp>
        <p:sp>
          <p:nvSpPr>
            <p:cNvPr id="121861" name="Text Box 5"/>
            <p:cNvSpPr txBox="1">
              <a:spLocks noChangeArrowheads="1"/>
            </p:cNvSpPr>
            <p:nvPr/>
          </p:nvSpPr>
          <p:spPr bwMode="auto">
            <a:xfrm>
              <a:off x="3060" y="4140"/>
              <a:ext cx="1800" cy="1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Existing products</a:t>
              </a:r>
            </a:p>
          </p:txBody>
        </p:sp>
        <p:sp>
          <p:nvSpPr>
            <p:cNvPr id="121862" name="Text Box 6"/>
            <p:cNvSpPr txBox="1">
              <a:spLocks noChangeArrowheads="1"/>
            </p:cNvSpPr>
            <p:nvPr/>
          </p:nvSpPr>
          <p:spPr bwMode="auto">
            <a:xfrm>
              <a:off x="4320" y="3960"/>
              <a:ext cx="1800" cy="1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Selling </a:t>
              </a:r>
            </a:p>
            <a:p>
              <a:pPr algn="ctr" eaLnBrk="0" hangingPunct="0"/>
              <a:r>
                <a:rPr lang="en-US" sz="1400">
                  <a:latin typeface="Times New Roman" panose="02020603050405020304" pitchFamily="18" charset="0"/>
                </a:rPr>
                <a:t>and promoting </a:t>
              </a:r>
            </a:p>
          </p:txBody>
        </p:sp>
        <p:sp>
          <p:nvSpPr>
            <p:cNvPr id="121863" name="Text Box 7"/>
            <p:cNvSpPr txBox="1">
              <a:spLocks noChangeArrowheads="1"/>
            </p:cNvSpPr>
            <p:nvPr/>
          </p:nvSpPr>
          <p:spPr bwMode="auto">
            <a:xfrm>
              <a:off x="5760" y="4140"/>
              <a:ext cx="2340" cy="1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Profits through sales volume </a:t>
              </a:r>
            </a:p>
          </p:txBody>
        </p:sp>
        <p:sp>
          <p:nvSpPr>
            <p:cNvPr id="121864" name="Text Box 8"/>
            <p:cNvSpPr txBox="1">
              <a:spLocks noChangeArrowheads="1"/>
            </p:cNvSpPr>
            <p:nvPr/>
          </p:nvSpPr>
          <p:spPr bwMode="auto">
            <a:xfrm>
              <a:off x="1980" y="3060"/>
              <a:ext cx="1800" cy="1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Starting point</a:t>
              </a:r>
            </a:p>
            <a:p>
              <a:pPr algn="ctr" eaLnBrk="0" hangingPunct="0"/>
              <a:endParaRPr lang="en-US" sz="1400">
                <a:latin typeface="Times New Roman" panose="02020603050405020304" pitchFamily="18" charset="0"/>
              </a:endParaRPr>
            </a:p>
          </p:txBody>
        </p:sp>
        <p:sp>
          <p:nvSpPr>
            <p:cNvPr id="121865" name="Text Box 9"/>
            <p:cNvSpPr txBox="1">
              <a:spLocks noChangeArrowheads="1"/>
            </p:cNvSpPr>
            <p:nvPr/>
          </p:nvSpPr>
          <p:spPr bwMode="auto">
            <a:xfrm>
              <a:off x="3060" y="3240"/>
              <a:ext cx="1800" cy="1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Focus</a:t>
              </a:r>
            </a:p>
            <a:p>
              <a:pPr algn="ctr" eaLnBrk="0" hangingPunct="0"/>
              <a:endParaRPr lang="en-US" sz="1400">
                <a:latin typeface="Times New Roman" panose="02020603050405020304" pitchFamily="18" charset="0"/>
              </a:endParaRPr>
            </a:p>
          </p:txBody>
        </p:sp>
        <p:sp>
          <p:nvSpPr>
            <p:cNvPr id="121866" name="Text Box 10"/>
            <p:cNvSpPr txBox="1">
              <a:spLocks noChangeArrowheads="1"/>
            </p:cNvSpPr>
            <p:nvPr/>
          </p:nvSpPr>
          <p:spPr bwMode="auto">
            <a:xfrm>
              <a:off x="4320" y="3240"/>
              <a:ext cx="1800" cy="1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Means</a:t>
              </a:r>
            </a:p>
            <a:p>
              <a:pPr algn="ctr" eaLnBrk="0" hangingPunct="0"/>
              <a:endParaRPr lang="en-US" sz="1400">
                <a:latin typeface="Times New Roman" panose="02020603050405020304" pitchFamily="18" charset="0"/>
              </a:endParaRPr>
            </a:p>
          </p:txBody>
        </p:sp>
        <p:sp>
          <p:nvSpPr>
            <p:cNvPr id="121867" name="Text Box 11"/>
            <p:cNvSpPr txBox="1">
              <a:spLocks noChangeArrowheads="1"/>
            </p:cNvSpPr>
            <p:nvPr/>
          </p:nvSpPr>
          <p:spPr bwMode="auto">
            <a:xfrm>
              <a:off x="5940" y="3240"/>
              <a:ext cx="1800" cy="1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Ends</a:t>
              </a:r>
            </a:p>
            <a:p>
              <a:pPr algn="ctr" eaLnBrk="0" hangingPunct="0"/>
              <a:endParaRPr lang="en-US" sz="1400">
                <a:latin typeface="Times New Roman" panose="02020603050405020304" pitchFamily="18" charset="0"/>
              </a:endParaRPr>
            </a:p>
          </p:txBody>
        </p:sp>
        <p:sp>
          <p:nvSpPr>
            <p:cNvPr id="121868" name="Text Box 12"/>
            <p:cNvSpPr txBox="1">
              <a:spLocks noChangeArrowheads="1"/>
            </p:cNvSpPr>
            <p:nvPr/>
          </p:nvSpPr>
          <p:spPr bwMode="auto">
            <a:xfrm>
              <a:off x="3240" y="5220"/>
              <a:ext cx="3600" cy="1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500" b="1">
                  <a:latin typeface="Times New Roman" panose="02020603050405020304" pitchFamily="18" charset="0"/>
                </a:rPr>
                <a:t>The selling concept</a:t>
              </a:r>
            </a:p>
            <a:p>
              <a:pPr algn="ctr" eaLnBrk="0" hangingPunct="0"/>
              <a:endParaRPr lang="en-US" sz="1400">
                <a:latin typeface="Times New Roman" panose="02020603050405020304" pitchFamily="18" charset="0"/>
                <a:cs typeface="Nazanin" pitchFamily="10" charset="-78"/>
              </a:endParaRPr>
            </a:p>
          </p:txBody>
        </p:sp>
      </p:grpSp>
      <p:grpSp>
        <p:nvGrpSpPr>
          <p:cNvPr id="121892" name="Group 36"/>
          <p:cNvGrpSpPr>
            <a:grpSpLocks/>
          </p:cNvGrpSpPr>
          <p:nvPr/>
        </p:nvGrpSpPr>
        <p:grpSpPr bwMode="auto">
          <a:xfrm>
            <a:off x="1219200" y="4194175"/>
            <a:ext cx="4999038" cy="1863725"/>
            <a:chOff x="768" y="2642"/>
            <a:chExt cx="3149" cy="1174"/>
          </a:xfrm>
        </p:grpSpPr>
        <p:sp>
          <p:nvSpPr>
            <p:cNvPr id="121870" name="AutoShape 14"/>
            <p:cNvSpPr>
              <a:spLocks noChangeArrowheads="1"/>
            </p:cNvSpPr>
            <p:nvPr/>
          </p:nvSpPr>
          <p:spPr bwMode="auto">
            <a:xfrm>
              <a:off x="865" y="2642"/>
              <a:ext cx="3052" cy="1030"/>
            </a:xfrm>
            <a:prstGeom prst="rightArrow">
              <a:avLst>
                <a:gd name="adj1" fmla="val 50000"/>
                <a:gd name="adj2" fmla="val 74078"/>
              </a:avLst>
            </a:prstGeom>
            <a:solidFill>
              <a:srgbClr val="FFFFFF"/>
            </a:solidFill>
            <a:ln w="9525">
              <a:solidFill>
                <a:srgbClr val="000000"/>
              </a:solidFill>
              <a:miter lim="800000"/>
              <a:headEnd/>
              <a:tailEnd/>
            </a:ln>
            <a:effectLst>
              <a:outerShdw dist="107763" dir="2700000" algn="ctr" rotWithShape="0">
                <a:srgbClr val="808080"/>
              </a:outerShdw>
            </a:effectLst>
          </p:spPr>
          <p:txBody>
            <a:bodyPr/>
            <a:lstStyle/>
            <a:p>
              <a:pPr eaLnBrk="0" hangingPunct="0"/>
              <a:endParaRPr lang="en-US" sz="1200">
                <a:latin typeface="Times New Roman" panose="02020603050405020304" pitchFamily="18" charset="0"/>
              </a:endParaRPr>
            </a:p>
          </p:txBody>
        </p:sp>
        <p:grpSp>
          <p:nvGrpSpPr>
            <p:cNvPr id="121889" name="Group 33"/>
            <p:cNvGrpSpPr>
              <a:grpSpLocks/>
            </p:cNvGrpSpPr>
            <p:nvPr/>
          </p:nvGrpSpPr>
          <p:grpSpPr bwMode="auto">
            <a:xfrm>
              <a:off x="768" y="2763"/>
              <a:ext cx="2575" cy="837"/>
              <a:chOff x="792" y="2808"/>
              <a:chExt cx="2486" cy="792"/>
            </a:xfrm>
          </p:grpSpPr>
          <p:sp>
            <p:nvSpPr>
              <p:cNvPr id="121871" name="Text Box 15"/>
              <p:cNvSpPr txBox="1">
                <a:spLocks noChangeArrowheads="1"/>
              </p:cNvSpPr>
              <p:nvPr/>
            </p:nvSpPr>
            <p:spPr bwMode="auto">
              <a:xfrm>
                <a:off x="792" y="3024"/>
                <a:ext cx="74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400">
                    <a:latin typeface="Times New Roman" panose="02020603050405020304" pitchFamily="18" charset="0"/>
                  </a:rPr>
                  <a:t>Market</a:t>
                </a:r>
              </a:p>
            </p:txBody>
          </p:sp>
          <p:sp>
            <p:nvSpPr>
              <p:cNvPr id="121872" name="Text Box 16"/>
              <p:cNvSpPr txBox="1">
                <a:spLocks noChangeArrowheads="1"/>
              </p:cNvSpPr>
              <p:nvPr/>
            </p:nvSpPr>
            <p:spPr bwMode="auto">
              <a:xfrm>
                <a:off x="1227" y="2880"/>
                <a:ext cx="74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Customer needs</a:t>
                </a:r>
              </a:p>
            </p:txBody>
          </p:sp>
          <p:sp>
            <p:nvSpPr>
              <p:cNvPr id="121873" name="Text Box 17"/>
              <p:cNvSpPr txBox="1">
                <a:spLocks noChangeArrowheads="1"/>
              </p:cNvSpPr>
              <p:nvPr/>
            </p:nvSpPr>
            <p:spPr bwMode="auto">
              <a:xfrm>
                <a:off x="1735" y="2880"/>
                <a:ext cx="741"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Integrated marketing </a:t>
                </a:r>
              </a:p>
            </p:txBody>
          </p:sp>
          <p:sp>
            <p:nvSpPr>
              <p:cNvPr id="121874" name="Text Box 18"/>
              <p:cNvSpPr txBox="1">
                <a:spLocks noChangeArrowheads="1"/>
              </p:cNvSpPr>
              <p:nvPr/>
            </p:nvSpPr>
            <p:spPr bwMode="auto">
              <a:xfrm>
                <a:off x="2316" y="2808"/>
                <a:ext cx="962"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400">
                    <a:latin typeface="Times New Roman" panose="02020603050405020304" pitchFamily="18" charset="0"/>
                  </a:rPr>
                  <a:t>Profits through customer satisfaction</a:t>
                </a:r>
              </a:p>
            </p:txBody>
          </p:sp>
        </p:grpSp>
        <p:sp>
          <p:nvSpPr>
            <p:cNvPr id="121886" name="Text Box 30"/>
            <p:cNvSpPr txBox="1">
              <a:spLocks noChangeArrowheads="1"/>
            </p:cNvSpPr>
            <p:nvPr/>
          </p:nvSpPr>
          <p:spPr bwMode="auto">
            <a:xfrm>
              <a:off x="1300" y="3299"/>
              <a:ext cx="1489" cy="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endParaRPr lang="en-US" sz="1400">
                <a:latin typeface="Times New Roman" panose="02020603050405020304" pitchFamily="18" charset="0"/>
              </a:endParaRPr>
            </a:p>
            <a:p>
              <a:pPr algn="ctr" eaLnBrk="0" hangingPunct="0"/>
              <a:r>
                <a:rPr lang="en-US" sz="1500" b="1">
                  <a:latin typeface="Times New Roman" panose="02020603050405020304" pitchFamily="18" charset="0"/>
                </a:rPr>
                <a:t>The marketing concept</a:t>
              </a:r>
            </a:p>
            <a:p>
              <a:pPr algn="ctr" eaLnBrk="0" hangingPunct="0"/>
              <a:endParaRPr lang="en-US" sz="1400">
                <a:latin typeface="Times New Roman" panose="02020603050405020304" pitchFamily="18" charset="0"/>
              </a:endParaRPr>
            </a:p>
          </p:txBody>
        </p:sp>
      </p:grpSp>
      <p:sp>
        <p:nvSpPr>
          <p:cNvPr id="121887" name="Rectangle 31"/>
          <p:cNvSpPr>
            <a:spLocks noChangeArrowheads="1"/>
          </p:cNvSpPr>
          <p:nvPr/>
        </p:nvSpPr>
        <p:spPr bwMode="auto">
          <a:xfrm>
            <a:off x="914400" y="990600"/>
            <a:ext cx="68580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sz="2000" b="1">
                <a:latin typeface="Times New Roman" panose="02020603050405020304" pitchFamily="18" charset="0"/>
              </a:rPr>
              <a:t> </a:t>
            </a:r>
            <a:endParaRPr lang="en-US" sz="2000" b="1">
              <a:latin typeface="Arial" panose="020B0604020202020204" pitchFamily="34" charset="0"/>
            </a:endParaRPr>
          </a:p>
          <a:p>
            <a:pPr eaLnBrk="0" hangingPunct="0"/>
            <a:r>
              <a:rPr lang="en-US" sz="2000" b="1">
                <a:solidFill>
                  <a:schemeClr val="folHlink"/>
                </a:solidFill>
                <a:latin typeface="Arial" panose="020B0604020202020204" pitchFamily="34" charset="0"/>
              </a:rPr>
              <a:t>The selling and Marketing Concepts Contrasted</a:t>
            </a:r>
            <a:r>
              <a:rPr lang="en-US" sz="1400">
                <a:solidFill>
                  <a:schemeClr val="folHlink"/>
                </a:solidFill>
                <a:latin typeface="Arial" panose="020B0604020202020204" pitchFamily="34" charset="0"/>
              </a:rPr>
              <a:t> </a:t>
            </a:r>
            <a:endParaRPr lang="en-US">
              <a:solidFill>
                <a:schemeClr val="folHlink"/>
              </a:solidFill>
              <a:latin typeface="Arial" panose="020B0604020202020204" pitchFamily="34" charset="0"/>
            </a:endParaRPr>
          </a:p>
        </p:txBody>
      </p:sp>
    </p:spTree>
    <p:extLst>
      <p:ext uri="{BB962C8B-B14F-4D97-AF65-F5344CB8AC3E}">
        <p14:creationId xmlns:p14="http://schemas.microsoft.com/office/powerpoint/2010/main" val="28788735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21887"/>
                                        </p:tgtEl>
                                        <p:attrNameLst>
                                          <p:attrName>style.visibility</p:attrName>
                                        </p:attrNameLst>
                                      </p:cBhvr>
                                      <p:to>
                                        <p:strVal val="visible"/>
                                      </p:to>
                                    </p:set>
                                    <p:animEffect transition="in" filter="wheel(4)">
                                      <p:cBhvr>
                                        <p:cTn id="7" dur="2000"/>
                                        <p:tgtEl>
                                          <p:spTgt spid="12188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1" presetClass="entr" presetSubtype="4" fill="hold" nodeType="clickEffect">
                                  <p:stCondLst>
                                    <p:cond delay="0"/>
                                  </p:stCondLst>
                                  <p:childTnLst>
                                    <p:set>
                                      <p:cBhvr>
                                        <p:cTn id="11" dur="1" fill="hold">
                                          <p:stCondLst>
                                            <p:cond delay="0"/>
                                          </p:stCondLst>
                                        </p:cTn>
                                        <p:tgtEl>
                                          <p:spTgt spid="121858"/>
                                        </p:tgtEl>
                                        <p:attrNameLst>
                                          <p:attrName>style.visibility</p:attrName>
                                        </p:attrNameLst>
                                      </p:cBhvr>
                                      <p:to>
                                        <p:strVal val="visible"/>
                                      </p:to>
                                    </p:set>
                                    <p:animEffect transition="in" filter="wheel(4)">
                                      <p:cBhvr>
                                        <p:cTn id="12" dur="2000"/>
                                        <p:tgtEl>
                                          <p:spTgt spid="12185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9" presetClass="entr" presetSubtype="0" decel="100000" fill="hold" nodeType="clickEffect">
                                  <p:stCondLst>
                                    <p:cond delay="0"/>
                                  </p:stCondLst>
                                  <p:childTnLst>
                                    <p:set>
                                      <p:cBhvr>
                                        <p:cTn id="16" dur="1" fill="hold">
                                          <p:stCondLst>
                                            <p:cond delay="0"/>
                                          </p:stCondLst>
                                        </p:cTn>
                                        <p:tgtEl>
                                          <p:spTgt spid="121892"/>
                                        </p:tgtEl>
                                        <p:attrNameLst>
                                          <p:attrName>style.visibility</p:attrName>
                                        </p:attrNameLst>
                                      </p:cBhvr>
                                      <p:to>
                                        <p:strVal val="visible"/>
                                      </p:to>
                                    </p:set>
                                    <p:anim calcmode="lin" valueType="num">
                                      <p:cBhvr>
                                        <p:cTn id="17" dur="500" fill="hold"/>
                                        <p:tgtEl>
                                          <p:spTgt spid="121892"/>
                                        </p:tgtEl>
                                        <p:attrNameLst>
                                          <p:attrName>ppt_w</p:attrName>
                                        </p:attrNameLst>
                                      </p:cBhvr>
                                      <p:tavLst>
                                        <p:tav tm="0">
                                          <p:val>
                                            <p:fltVal val="0"/>
                                          </p:val>
                                        </p:tav>
                                        <p:tav tm="100000">
                                          <p:val>
                                            <p:strVal val="#ppt_w"/>
                                          </p:val>
                                        </p:tav>
                                      </p:tavLst>
                                    </p:anim>
                                    <p:anim calcmode="lin" valueType="num">
                                      <p:cBhvr>
                                        <p:cTn id="18" dur="500" fill="hold"/>
                                        <p:tgtEl>
                                          <p:spTgt spid="121892"/>
                                        </p:tgtEl>
                                        <p:attrNameLst>
                                          <p:attrName>ppt_h</p:attrName>
                                        </p:attrNameLst>
                                      </p:cBhvr>
                                      <p:tavLst>
                                        <p:tav tm="0">
                                          <p:val>
                                            <p:fltVal val="0"/>
                                          </p:val>
                                        </p:tav>
                                        <p:tav tm="100000">
                                          <p:val>
                                            <p:strVal val="#ppt_h"/>
                                          </p:val>
                                        </p:tav>
                                      </p:tavLst>
                                    </p:anim>
                                    <p:anim calcmode="lin" valueType="num">
                                      <p:cBhvr>
                                        <p:cTn id="19" dur="500" fill="hold"/>
                                        <p:tgtEl>
                                          <p:spTgt spid="121892"/>
                                        </p:tgtEl>
                                        <p:attrNameLst>
                                          <p:attrName>style.rotation</p:attrName>
                                        </p:attrNameLst>
                                      </p:cBhvr>
                                      <p:tavLst>
                                        <p:tav tm="0">
                                          <p:val>
                                            <p:fltVal val="360"/>
                                          </p:val>
                                        </p:tav>
                                        <p:tav tm="100000">
                                          <p:val>
                                            <p:fltVal val="0"/>
                                          </p:val>
                                        </p:tav>
                                      </p:tavLst>
                                    </p:anim>
                                    <p:animEffect transition="in" filter="fade">
                                      <p:cBhvr>
                                        <p:cTn id="20" dur="500"/>
                                        <p:tgtEl>
                                          <p:spTgt spid="1218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88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675861" y="854765"/>
            <a:ext cx="8010939" cy="5625548"/>
          </a:xfrm>
        </p:spPr>
        <p:txBody>
          <a:bodyPr>
            <a:normAutofit/>
          </a:bodyPr>
          <a:lstStyle/>
          <a:p>
            <a:pPr>
              <a:buNone/>
            </a:pPr>
            <a:r>
              <a:rPr lang="en-US" b="1" u="sng" dirty="0"/>
              <a:t>3. Transport</a:t>
            </a:r>
          </a:p>
          <a:p>
            <a:r>
              <a:rPr lang="en-US" dirty="0"/>
              <a:t>The transport of materials and products to and from plant will be an overriding consideration in site selection.</a:t>
            </a:r>
          </a:p>
          <a:p>
            <a:r>
              <a:rPr lang="en-US" dirty="0"/>
              <a:t>If practicable, a site should be selected that is close at least two major forms of transport: road, rail, waterway or a seaport. </a:t>
            </a:r>
          </a:p>
          <a:p>
            <a:r>
              <a:rPr lang="en-US" dirty="0"/>
              <a:t>Road transport is being increasingly used, and is suitable for local distribution from a central warehouse. </a:t>
            </a:r>
          </a:p>
          <a:p>
            <a:r>
              <a:rPr lang="en-US" dirty="0"/>
              <a:t>Rail transport will be cheaper for the long-distance transport of bulk chemicals.</a:t>
            </a:r>
          </a:p>
          <a:p>
            <a:r>
              <a:rPr lang="en-US" dirty="0"/>
              <a:t>Air transport is convenient and efficient for the movement of personnel and essential equipment and supplies, and the proximity of the site to a major airport should be considered.</a:t>
            </a:r>
          </a:p>
        </p:txBody>
      </p:sp>
      <p:sp>
        <p:nvSpPr>
          <p:cNvPr id="2" name="Slide Number Placeholder 1"/>
          <p:cNvSpPr>
            <a:spLocks noGrp="1"/>
          </p:cNvSpPr>
          <p:nvPr>
            <p:ph type="sldNum" sz="quarter" idx="12"/>
          </p:nvPr>
        </p:nvSpPr>
        <p:spPr/>
        <p:txBody>
          <a:bodyPr/>
          <a:lstStyle/>
          <a:p>
            <a:fld id="{7C3E8C3F-1970-4A06-BE05-C83E6BE5ED6F}" type="slidenum">
              <a:rPr lang="en-US" smtClean="0"/>
              <a:pPr/>
              <a:t>6</a:t>
            </a:fld>
            <a:endParaRPr lang="en-US"/>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 name="Slide Number Placeholder 4"/>
          <p:cNvSpPr>
            <a:spLocks noGrp="1"/>
          </p:cNvSpPr>
          <p:nvPr>
            <p:ph type="sldNum" sz="quarter" idx="12"/>
          </p:nvPr>
        </p:nvSpPr>
        <p:spPr/>
        <p:txBody>
          <a:bodyPr/>
          <a:lstStyle/>
          <a:p>
            <a:fld id="{4E48E736-B2D8-4451-A95F-8EF4FC20B957}" type="slidenum">
              <a:rPr lang="en-US"/>
              <a:pPr/>
              <a:t>60</a:t>
            </a:fld>
            <a:endParaRPr lang="en-US"/>
          </a:p>
        </p:txBody>
      </p:sp>
      <p:sp>
        <p:nvSpPr>
          <p:cNvPr id="123906" name="Rectangle 2"/>
          <p:cNvSpPr>
            <a:spLocks noGrp="1" noChangeArrowheads="1"/>
          </p:cNvSpPr>
          <p:nvPr>
            <p:ph type="title"/>
          </p:nvPr>
        </p:nvSpPr>
        <p:spPr>
          <a:xfrm>
            <a:off x="1150938" y="990600"/>
            <a:ext cx="7793037" cy="769938"/>
          </a:xfrm>
        </p:spPr>
        <p:txBody>
          <a:bodyPr/>
          <a:lstStyle/>
          <a:p>
            <a:pPr algn="ctr"/>
            <a:r>
              <a:rPr lang="en-US" sz="2400" b="1"/>
              <a:t>T</a:t>
            </a:r>
            <a:r>
              <a:rPr lang="en-US" sz="2400" b="1">
                <a:cs typeface="Nazanin" pitchFamily="10" charset="-78"/>
              </a:rPr>
              <a:t>hree </a:t>
            </a:r>
            <a:r>
              <a:rPr lang="en-US" sz="2400" b="1"/>
              <a:t>Considerations Underlying</a:t>
            </a:r>
            <a:r>
              <a:rPr lang="en-US" sz="2400" b="1">
                <a:cs typeface="Nazanin" pitchFamily="10" charset="-78"/>
              </a:rPr>
              <a:t> </a:t>
            </a:r>
            <a:r>
              <a:rPr lang="en-US" sz="2400" b="1"/>
              <a:t>The Societal Marketing</a:t>
            </a:r>
          </a:p>
        </p:txBody>
      </p:sp>
      <p:grpSp>
        <p:nvGrpSpPr>
          <p:cNvPr id="123907" name="Group 3"/>
          <p:cNvGrpSpPr>
            <a:grpSpLocks/>
          </p:cNvGrpSpPr>
          <p:nvPr/>
        </p:nvGrpSpPr>
        <p:grpSpPr bwMode="auto">
          <a:xfrm>
            <a:off x="2209800" y="2133600"/>
            <a:ext cx="4457700" cy="3657600"/>
            <a:chOff x="2520" y="4140"/>
            <a:chExt cx="7020" cy="5760"/>
          </a:xfrm>
        </p:grpSpPr>
        <p:sp>
          <p:nvSpPr>
            <p:cNvPr id="123908" name="AutoShape 4"/>
            <p:cNvSpPr>
              <a:spLocks noChangeArrowheads="1"/>
            </p:cNvSpPr>
            <p:nvPr/>
          </p:nvSpPr>
          <p:spPr bwMode="auto">
            <a:xfrm>
              <a:off x="3600" y="5220"/>
              <a:ext cx="4860" cy="3600"/>
            </a:xfrm>
            <a:prstGeom prst="triangle">
              <a:avLst>
                <a:gd name="adj" fmla="val 50000"/>
              </a:avLst>
            </a:prstGeom>
            <a:solidFill>
              <a:srgbClr val="FFFFFF"/>
            </a:solidFill>
            <a:ln w="9525">
              <a:solidFill>
                <a:srgbClr val="000000"/>
              </a:solidFill>
              <a:miter lim="800000"/>
              <a:headEnd/>
              <a:tailEnd/>
            </a:ln>
          </p:spPr>
          <p:txBody>
            <a:bodyPr/>
            <a:lstStyle/>
            <a:p>
              <a:pPr algn="ctr" eaLnBrk="0" hangingPunct="0"/>
              <a:r>
                <a:rPr lang="en-US" sz="1800" b="1">
                  <a:latin typeface="Times New Roman" panose="02020603050405020304" pitchFamily="18" charset="0"/>
                </a:rPr>
                <a:t>Societal marketing concept</a:t>
              </a:r>
            </a:p>
          </p:txBody>
        </p:sp>
        <p:sp>
          <p:nvSpPr>
            <p:cNvPr id="123909" name="Text Box 5"/>
            <p:cNvSpPr txBox="1">
              <a:spLocks noChangeArrowheads="1"/>
            </p:cNvSpPr>
            <p:nvPr/>
          </p:nvSpPr>
          <p:spPr bwMode="auto">
            <a:xfrm>
              <a:off x="4500" y="4140"/>
              <a:ext cx="3060" cy="1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800" b="1">
                  <a:latin typeface="Times New Roman" panose="02020603050405020304" pitchFamily="18" charset="0"/>
                </a:rPr>
                <a:t>Society</a:t>
              </a:r>
            </a:p>
            <a:p>
              <a:pPr algn="ctr" eaLnBrk="0" hangingPunct="0"/>
              <a:r>
                <a:rPr lang="en-US" sz="1400">
                  <a:latin typeface="Nazanin" pitchFamily="10" charset="-78"/>
                  <a:cs typeface="Nazanin" pitchFamily="10" charset="-78"/>
                </a:rPr>
                <a:t>(</a:t>
              </a:r>
              <a:r>
                <a:rPr lang="en-US" sz="1400">
                  <a:latin typeface="Times New Roman" panose="02020603050405020304" pitchFamily="18" charset="0"/>
                </a:rPr>
                <a:t>Human welfare)</a:t>
              </a:r>
            </a:p>
          </p:txBody>
        </p:sp>
        <p:sp>
          <p:nvSpPr>
            <p:cNvPr id="123910" name="Text Box 6"/>
            <p:cNvSpPr txBox="1">
              <a:spLocks noChangeArrowheads="1"/>
            </p:cNvSpPr>
            <p:nvPr/>
          </p:nvSpPr>
          <p:spPr bwMode="auto">
            <a:xfrm>
              <a:off x="7560" y="9000"/>
              <a:ext cx="1980" cy="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800" b="1">
                  <a:latin typeface="Times New Roman" panose="02020603050405020304" pitchFamily="18" charset="0"/>
                </a:rPr>
                <a:t>Company</a:t>
              </a:r>
            </a:p>
            <a:p>
              <a:pPr algn="ctr" eaLnBrk="0" hangingPunct="0"/>
              <a:r>
                <a:rPr lang="en-US" sz="1400">
                  <a:latin typeface="Times New Roman" panose="02020603050405020304" pitchFamily="18" charset="0"/>
                </a:rPr>
                <a:t>(Profits)</a:t>
              </a:r>
            </a:p>
          </p:txBody>
        </p:sp>
        <p:sp>
          <p:nvSpPr>
            <p:cNvPr id="123911" name="Text Box 7"/>
            <p:cNvSpPr txBox="1">
              <a:spLocks noChangeArrowheads="1"/>
            </p:cNvSpPr>
            <p:nvPr/>
          </p:nvSpPr>
          <p:spPr bwMode="auto">
            <a:xfrm>
              <a:off x="2520" y="9000"/>
              <a:ext cx="2700" cy="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ctr" eaLnBrk="0" hangingPunct="0"/>
              <a:r>
                <a:rPr lang="en-US" sz="1800" b="1">
                  <a:latin typeface="Times New Roman" panose="02020603050405020304" pitchFamily="18" charset="0"/>
                </a:rPr>
                <a:t>Consumers</a:t>
              </a:r>
            </a:p>
            <a:p>
              <a:pPr algn="ctr" eaLnBrk="0" hangingPunct="0"/>
              <a:r>
                <a:rPr lang="en-US" sz="1400">
                  <a:latin typeface="Times New Roman" panose="02020603050405020304" pitchFamily="18" charset="0"/>
                </a:rPr>
                <a:t>(Want satisfaction</a:t>
              </a:r>
              <a:r>
                <a:rPr lang="en-US" sz="1400">
                  <a:latin typeface="Nazanin" pitchFamily="10" charset="-78"/>
                  <a:cs typeface="Nazanin" pitchFamily="10" charset="-78"/>
                </a:rPr>
                <a:t>)</a:t>
              </a:r>
            </a:p>
          </p:txBody>
        </p:sp>
      </p:grpSp>
    </p:spTree>
    <p:extLst>
      <p:ext uri="{BB962C8B-B14F-4D97-AF65-F5344CB8AC3E}">
        <p14:creationId xmlns:p14="http://schemas.microsoft.com/office/powerpoint/2010/main" val="348463068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23906"/>
                                        </p:tgtEl>
                                        <p:attrNameLst>
                                          <p:attrName>style.visibility</p:attrName>
                                        </p:attrNameLst>
                                      </p:cBhvr>
                                      <p:to>
                                        <p:strVal val="visible"/>
                                      </p:to>
                                    </p:set>
                                    <p:anim calcmode="lin" valueType="num">
                                      <p:cBhvr additive="base">
                                        <p:cTn id="7" dur="500" fill="hold"/>
                                        <p:tgtEl>
                                          <p:spTgt spid="123906"/>
                                        </p:tgtEl>
                                        <p:attrNameLst>
                                          <p:attrName>ppt_x</p:attrName>
                                        </p:attrNameLst>
                                      </p:cBhvr>
                                      <p:tavLst>
                                        <p:tav tm="0">
                                          <p:val>
                                            <p:strVal val="0-#ppt_w/2"/>
                                          </p:val>
                                        </p:tav>
                                        <p:tav tm="100000">
                                          <p:val>
                                            <p:strVal val="#ppt_x"/>
                                          </p:val>
                                        </p:tav>
                                      </p:tavLst>
                                    </p:anim>
                                    <p:anim calcmode="lin" valueType="num">
                                      <p:cBhvr additive="base">
                                        <p:cTn id="8" dur="500" fill="hold"/>
                                        <p:tgtEl>
                                          <p:spTgt spid="123906"/>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2" presetClass="entr" presetSubtype="1" fill="hold" nodeType="clickEffect">
                                  <p:stCondLst>
                                    <p:cond delay="0"/>
                                  </p:stCondLst>
                                  <p:childTnLst>
                                    <p:set>
                                      <p:cBhvr>
                                        <p:cTn id="12" dur="1" fill="hold">
                                          <p:stCondLst>
                                            <p:cond delay="0"/>
                                          </p:stCondLst>
                                        </p:cTn>
                                        <p:tgtEl>
                                          <p:spTgt spid="123907"/>
                                        </p:tgtEl>
                                        <p:attrNameLst>
                                          <p:attrName>style.visibility</p:attrName>
                                        </p:attrNameLst>
                                      </p:cBhvr>
                                      <p:to>
                                        <p:strVal val="visible"/>
                                      </p:to>
                                    </p:set>
                                    <p:animEffect transition="in" filter="wipe(up)">
                                      <p:cBhvr>
                                        <p:cTn id="13" dur="500"/>
                                        <p:tgtEl>
                                          <p:spTgt spid="1239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906" grpId="0" autoUpdateAnimBg="0"/>
    </p:bldLst>
  </p:timing>
</p:sld>
</file>

<file path=ppt/slides/slide6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88E3F97-9D8B-494F-BD00-A4227BEF4FF6}" type="slidenum">
              <a:rPr lang="en-US"/>
              <a:pPr/>
              <a:t>61</a:t>
            </a:fld>
            <a:endParaRPr lang="en-US"/>
          </a:p>
        </p:txBody>
      </p:sp>
      <p:sp>
        <p:nvSpPr>
          <p:cNvPr id="124930" name="Rectangle 2"/>
          <p:cNvSpPr>
            <a:spLocks noGrp="1" noChangeArrowheads="1"/>
          </p:cNvSpPr>
          <p:nvPr>
            <p:ph type="title"/>
          </p:nvPr>
        </p:nvSpPr>
        <p:spPr/>
        <p:txBody>
          <a:bodyPr>
            <a:normAutofit fontScale="90000"/>
          </a:bodyPr>
          <a:lstStyle/>
          <a:p>
            <a:r>
              <a:rPr lang="en-US" b="1"/>
              <a:t>MARKETING CHALLENGES INTO THE NEW CENTURY</a:t>
            </a:r>
            <a:r>
              <a:rPr lang="en-US"/>
              <a:t> </a:t>
            </a:r>
          </a:p>
        </p:txBody>
      </p:sp>
      <p:sp>
        <p:nvSpPr>
          <p:cNvPr id="124931" name="Rectangle 3"/>
          <p:cNvSpPr>
            <a:spLocks noGrp="1" noChangeArrowheads="1"/>
          </p:cNvSpPr>
          <p:nvPr>
            <p:ph type="body" idx="1"/>
          </p:nvPr>
        </p:nvSpPr>
        <p:spPr/>
        <p:txBody>
          <a:bodyPr/>
          <a:lstStyle/>
          <a:p>
            <a:r>
              <a:rPr lang="en-US" sz="2800"/>
              <a:t>GROWTH OF NON-PROFIT MARKETING </a:t>
            </a:r>
          </a:p>
          <a:p>
            <a:r>
              <a:rPr lang="en-US" sz="2800"/>
              <a:t>THE INFORMANTION TECHNOLOGY BOOM</a:t>
            </a:r>
          </a:p>
          <a:p>
            <a:r>
              <a:rPr lang="en-US" sz="2800"/>
              <a:t>RAPID GLOBALIZATION </a:t>
            </a:r>
          </a:p>
          <a:p>
            <a:r>
              <a:rPr lang="en-US" sz="2800"/>
              <a:t>THE CHANGING WORLD ECONOMY</a:t>
            </a:r>
          </a:p>
          <a:p>
            <a:r>
              <a:rPr lang="en-US" sz="2800"/>
              <a:t>THE CALL FOR MORE ETHICS AND SOCIAL RESPONSIBILITY</a:t>
            </a:r>
            <a:endParaRPr lang="en-US"/>
          </a:p>
        </p:txBody>
      </p:sp>
    </p:spTree>
    <p:extLst>
      <p:ext uri="{BB962C8B-B14F-4D97-AF65-F5344CB8AC3E}">
        <p14:creationId xmlns:p14="http://schemas.microsoft.com/office/powerpoint/2010/main" val="115456272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4930"/>
                                        </p:tgtEl>
                                        <p:attrNameLst>
                                          <p:attrName>style.visibility</p:attrName>
                                        </p:attrNameLst>
                                      </p:cBhvr>
                                      <p:to>
                                        <p:strVal val="visible"/>
                                      </p:to>
                                    </p:set>
                                    <p:anim calcmode="lin" valueType="num">
                                      <p:cBhvr additive="base">
                                        <p:cTn id="7" dur="500" fill="hold"/>
                                        <p:tgtEl>
                                          <p:spTgt spid="124930"/>
                                        </p:tgtEl>
                                        <p:attrNameLst>
                                          <p:attrName>ppt_x</p:attrName>
                                        </p:attrNameLst>
                                      </p:cBhvr>
                                      <p:tavLst>
                                        <p:tav tm="0">
                                          <p:val>
                                            <p:strVal val="#ppt_x"/>
                                          </p:val>
                                        </p:tav>
                                        <p:tav tm="100000">
                                          <p:val>
                                            <p:strVal val="#ppt_x"/>
                                          </p:val>
                                        </p:tav>
                                      </p:tavLst>
                                    </p:anim>
                                    <p:anim calcmode="lin" valueType="num">
                                      <p:cBhvr additive="base">
                                        <p:cTn id="8" dur="500" fill="hold"/>
                                        <p:tgtEl>
                                          <p:spTgt spid="124930"/>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124931">
                                            <p:txEl>
                                              <p:pRg st="0" end="0"/>
                                            </p:txEl>
                                          </p:spTgt>
                                        </p:tgtEl>
                                        <p:attrNameLst>
                                          <p:attrName>style.visibility</p:attrName>
                                        </p:attrNameLst>
                                      </p:cBhvr>
                                      <p:to>
                                        <p:strVal val="visible"/>
                                      </p:to>
                                    </p:set>
                                    <p:animEffect transition="in" filter="box(in)">
                                      <p:cBhvr>
                                        <p:cTn id="13" dur="500"/>
                                        <p:tgtEl>
                                          <p:spTgt spid="124931">
                                            <p:txEl>
                                              <p:pRg st="0" end="0"/>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4" presetClass="entr" presetSubtype="16" fill="hold" grpId="0" nodeType="clickEffect">
                                  <p:stCondLst>
                                    <p:cond delay="0"/>
                                  </p:stCondLst>
                                  <p:childTnLst>
                                    <p:set>
                                      <p:cBhvr>
                                        <p:cTn id="17" dur="1" fill="hold">
                                          <p:stCondLst>
                                            <p:cond delay="0"/>
                                          </p:stCondLst>
                                        </p:cTn>
                                        <p:tgtEl>
                                          <p:spTgt spid="124931">
                                            <p:txEl>
                                              <p:pRg st="1" end="1"/>
                                            </p:txEl>
                                          </p:spTgt>
                                        </p:tgtEl>
                                        <p:attrNameLst>
                                          <p:attrName>style.visibility</p:attrName>
                                        </p:attrNameLst>
                                      </p:cBhvr>
                                      <p:to>
                                        <p:strVal val="visible"/>
                                      </p:to>
                                    </p:set>
                                    <p:animEffect transition="in" filter="box(in)">
                                      <p:cBhvr>
                                        <p:cTn id="18" dur="500"/>
                                        <p:tgtEl>
                                          <p:spTgt spid="124931">
                                            <p:txEl>
                                              <p:pRg st="1" end="1"/>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4" presetClass="entr" presetSubtype="16" fill="hold" grpId="0" nodeType="clickEffect">
                                  <p:stCondLst>
                                    <p:cond delay="0"/>
                                  </p:stCondLst>
                                  <p:childTnLst>
                                    <p:set>
                                      <p:cBhvr>
                                        <p:cTn id="22" dur="1" fill="hold">
                                          <p:stCondLst>
                                            <p:cond delay="0"/>
                                          </p:stCondLst>
                                        </p:cTn>
                                        <p:tgtEl>
                                          <p:spTgt spid="124931">
                                            <p:txEl>
                                              <p:pRg st="2" end="2"/>
                                            </p:txEl>
                                          </p:spTgt>
                                        </p:tgtEl>
                                        <p:attrNameLst>
                                          <p:attrName>style.visibility</p:attrName>
                                        </p:attrNameLst>
                                      </p:cBhvr>
                                      <p:to>
                                        <p:strVal val="visible"/>
                                      </p:to>
                                    </p:set>
                                    <p:animEffect transition="in" filter="box(in)">
                                      <p:cBhvr>
                                        <p:cTn id="23" dur="500"/>
                                        <p:tgtEl>
                                          <p:spTgt spid="124931">
                                            <p:txEl>
                                              <p:pRg st="2" end="2"/>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4" presetClass="entr" presetSubtype="16" fill="hold" grpId="0" nodeType="clickEffect">
                                  <p:stCondLst>
                                    <p:cond delay="0"/>
                                  </p:stCondLst>
                                  <p:childTnLst>
                                    <p:set>
                                      <p:cBhvr>
                                        <p:cTn id="27" dur="1" fill="hold">
                                          <p:stCondLst>
                                            <p:cond delay="0"/>
                                          </p:stCondLst>
                                        </p:cTn>
                                        <p:tgtEl>
                                          <p:spTgt spid="124931">
                                            <p:txEl>
                                              <p:pRg st="3" end="3"/>
                                            </p:txEl>
                                          </p:spTgt>
                                        </p:tgtEl>
                                        <p:attrNameLst>
                                          <p:attrName>style.visibility</p:attrName>
                                        </p:attrNameLst>
                                      </p:cBhvr>
                                      <p:to>
                                        <p:strVal val="visible"/>
                                      </p:to>
                                    </p:set>
                                    <p:animEffect transition="in" filter="box(in)">
                                      <p:cBhvr>
                                        <p:cTn id="28" dur="500"/>
                                        <p:tgtEl>
                                          <p:spTgt spid="124931">
                                            <p:txEl>
                                              <p:pRg st="3" end="3"/>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4" presetClass="entr" presetSubtype="16" fill="hold" grpId="0" nodeType="clickEffect">
                                  <p:stCondLst>
                                    <p:cond delay="0"/>
                                  </p:stCondLst>
                                  <p:childTnLst>
                                    <p:set>
                                      <p:cBhvr>
                                        <p:cTn id="32" dur="1" fill="hold">
                                          <p:stCondLst>
                                            <p:cond delay="0"/>
                                          </p:stCondLst>
                                        </p:cTn>
                                        <p:tgtEl>
                                          <p:spTgt spid="124931">
                                            <p:txEl>
                                              <p:pRg st="4" end="4"/>
                                            </p:txEl>
                                          </p:spTgt>
                                        </p:tgtEl>
                                        <p:attrNameLst>
                                          <p:attrName>style.visibility</p:attrName>
                                        </p:attrNameLst>
                                      </p:cBhvr>
                                      <p:to>
                                        <p:strVal val="visible"/>
                                      </p:to>
                                    </p:set>
                                    <p:animEffect transition="in" filter="box(in)">
                                      <p:cBhvr>
                                        <p:cTn id="33" dur="500"/>
                                        <p:tgtEl>
                                          <p:spTgt spid="12493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930" grpId="0"/>
      <p:bldP spid="124931" grpId="0" build="p" autoUpdateAnimBg="0"/>
    </p:bldLst>
  </p:timing>
</p:sld>
</file>

<file path=ppt/slides/slide6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9208EEB9-49FF-4051-8BBC-83C666FFDF5C}" type="slidenum">
              <a:rPr lang="en-US"/>
              <a:pPr/>
              <a:t>62</a:t>
            </a:fld>
            <a:endParaRPr lang="en-US"/>
          </a:p>
        </p:txBody>
      </p:sp>
      <p:sp>
        <p:nvSpPr>
          <p:cNvPr id="125954" name="Rectangle 2"/>
          <p:cNvSpPr>
            <a:spLocks noGrp="1" noChangeArrowheads="1"/>
          </p:cNvSpPr>
          <p:nvPr>
            <p:ph type="title"/>
          </p:nvPr>
        </p:nvSpPr>
        <p:spPr/>
        <p:txBody>
          <a:bodyPr/>
          <a:lstStyle/>
          <a:p>
            <a:r>
              <a:rPr lang="en-US" sz="3200" b="1"/>
              <a:t>THE NEW MARKETING LANDSCAPE</a:t>
            </a:r>
            <a:r>
              <a:rPr lang="en-US"/>
              <a:t> </a:t>
            </a:r>
          </a:p>
        </p:txBody>
      </p:sp>
      <p:sp>
        <p:nvSpPr>
          <p:cNvPr id="125955" name="Rectangle 3"/>
          <p:cNvSpPr>
            <a:spLocks noGrp="1" noChangeArrowheads="1"/>
          </p:cNvSpPr>
          <p:nvPr>
            <p:ph type="body" idx="1"/>
          </p:nvPr>
        </p:nvSpPr>
        <p:spPr/>
        <p:txBody>
          <a:bodyPr/>
          <a:lstStyle/>
          <a:p>
            <a:pPr algn="just">
              <a:lnSpc>
                <a:spcPct val="90000"/>
              </a:lnSpc>
              <a:buFont typeface="Wingdings" panose="05000000000000000000" pitchFamily="2" charset="2"/>
              <a:buNone/>
            </a:pPr>
            <a:r>
              <a:rPr lang="en-US" sz="2800"/>
              <a:t>   The past decade taught business firms everywhere a humbling lesson. Domestic companies learned that they can no longer ignore global markets and competitors. Successful firms in mature industries learned that they cannot overlook emerging markets, technologies, and management approaches. Companies of every sort learned that they cannot remain inwardly focused, ignoring the needs of customers and their environment. </a:t>
            </a:r>
          </a:p>
        </p:txBody>
      </p:sp>
    </p:spTree>
    <p:extLst>
      <p:ext uri="{BB962C8B-B14F-4D97-AF65-F5344CB8AC3E}">
        <p14:creationId xmlns:p14="http://schemas.microsoft.com/office/powerpoint/2010/main" val="72278324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7" presetClass="entr" presetSubtype="4" fill="hold" grpId="0" nodeType="clickEffect">
                                  <p:stCondLst>
                                    <p:cond delay="0"/>
                                  </p:stCondLst>
                                  <p:childTnLst>
                                    <p:set>
                                      <p:cBhvr>
                                        <p:cTn id="6" dur="1" fill="hold">
                                          <p:stCondLst>
                                            <p:cond delay="0"/>
                                          </p:stCondLst>
                                        </p:cTn>
                                        <p:tgtEl>
                                          <p:spTgt spid="125955">
                                            <p:txEl>
                                              <p:pRg st="0" end="0"/>
                                            </p:txEl>
                                          </p:spTgt>
                                        </p:tgtEl>
                                        <p:attrNameLst>
                                          <p:attrName>style.visibility</p:attrName>
                                        </p:attrNameLst>
                                      </p:cBhvr>
                                      <p:to>
                                        <p:strVal val="visible"/>
                                      </p:to>
                                    </p:set>
                                    <p:anim calcmode="lin" valueType="num">
                                      <p:cBhvr additive="base">
                                        <p:cTn id="7" dur="5000" fill="hold"/>
                                        <p:tgtEl>
                                          <p:spTgt spid="125955">
                                            <p:txEl>
                                              <p:pRg st="0" end="0"/>
                                            </p:txEl>
                                          </p:spTgt>
                                        </p:tgtEl>
                                        <p:attrNameLst>
                                          <p:attrName>ppt_x</p:attrName>
                                        </p:attrNameLst>
                                      </p:cBhvr>
                                      <p:tavLst>
                                        <p:tav tm="0">
                                          <p:val>
                                            <p:strVal val="#ppt_x"/>
                                          </p:val>
                                        </p:tav>
                                        <p:tav tm="100000">
                                          <p:val>
                                            <p:strVal val="#ppt_x"/>
                                          </p:val>
                                        </p:tav>
                                      </p:tavLst>
                                    </p:anim>
                                    <p:anim calcmode="lin" valueType="num">
                                      <p:cBhvr additive="base">
                                        <p:cTn id="8" dur="5000" fill="hold"/>
                                        <p:tgtEl>
                                          <p:spTgt spid="12595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955" grpId="0" build="p" autoUpdateAnimBg="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Selection of production Techniques, plant utilization and maintenance </a:t>
            </a:r>
            <a:endParaRPr lang="en-US" dirty="0"/>
          </a:p>
        </p:txBody>
      </p:sp>
      <p:sp>
        <p:nvSpPr>
          <p:cNvPr id="3" name="Content Placeholder 2"/>
          <p:cNvSpPr>
            <a:spLocks noGrp="1"/>
          </p:cNvSpPr>
          <p:nvPr>
            <p:ph sz="quarter" idx="1"/>
          </p:nvPr>
        </p:nvSpPr>
        <p:spPr>
          <a:xfrm>
            <a:off x="914400" y="1447800"/>
            <a:ext cx="7772400" cy="1809206"/>
          </a:xfrm>
        </p:spPr>
        <p:txBody>
          <a:bodyPr>
            <a:normAutofit fontScale="92500" lnSpcReduction="10000"/>
          </a:bodyPr>
          <a:lstStyle/>
          <a:p>
            <a:pPr>
              <a:buNone/>
            </a:pPr>
            <a:r>
              <a:rPr lang="en-US" u="sng" dirty="0" smtClean="0"/>
              <a:t>Selection of Production Techniques:</a:t>
            </a:r>
          </a:p>
          <a:p>
            <a:r>
              <a:rPr lang="en-US" sz="2400" dirty="0" smtClean="0"/>
              <a:t>Selection of Production techniques depend on the type of product that the company offers and the strategy that it employs to serve its customers.</a:t>
            </a:r>
          </a:p>
          <a:p>
            <a:r>
              <a:rPr lang="en-US" sz="2400" dirty="0" smtClean="0"/>
              <a:t>Types of production techniques</a:t>
            </a:r>
          </a:p>
          <a:p>
            <a:endParaRPr lang="en-US" sz="2400" dirty="0" smtClean="0"/>
          </a:p>
          <a:p>
            <a:pPr>
              <a:buNone/>
            </a:pPr>
            <a:endParaRPr lang="en-US" sz="2400" dirty="0" smtClean="0"/>
          </a:p>
          <a:p>
            <a:pPr>
              <a:buNone/>
            </a:pPr>
            <a:endParaRPr lang="en-US" sz="2400" u="sng" dirty="0"/>
          </a:p>
        </p:txBody>
      </p:sp>
      <p:pic>
        <p:nvPicPr>
          <p:cNvPr id="1030" name="Picture 6"/>
          <p:cNvPicPr>
            <a:picLocks noChangeAspect="1" noChangeArrowheads="1"/>
          </p:cNvPicPr>
          <p:nvPr/>
        </p:nvPicPr>
        <p:blipFill>
          <a:blip r:embed="rId2" cstate="print"/>
          <a:srcRect/>
          <a:stretch>
            <a:fillRect/>
          </a:stretch>
        </p:blipFill>
        <p:spPr bwMode="auto">
          <a:xfrm>
            <a:off x="800916" y="3433898"/>
            <a:ext cx="7524750" cy="2933700"/>
          </a:xfrm>
          <a:prstGeom prst="rect">
            <a:avLst/>
          </a:prstGeom>
          <a:noFill/>
          <a:ln w="9525">
            <a:noFill/>
            <a:miter lim="800000"/>
            <a:headEnd/>
            <a:tailEnd/>
          </a:ln>
        </p:spPr>
      </p:pic>
      <p:sp>
        <p:nvSpPr>
          <p:cNvPr id="4" name="Slide Number Placeholder 3"/>
          <p:cNvSpPr>
            <a:spLocks noGrp="1"/>
          </p:cNvSpPr>
          <p:nvPr>
            <p:ph type="sldNum" sz="quarter" idx="12"/>
          </p:nvPr>
        </p:nvSpPr>
        <p:spPr/>
        <p:txBody>
          <a:bodyPr/>
          <a:lstStyle/>
          <a:p>
            <a:fld id="{7C3E8C3F-1970-4A06-BE05-C83E6BE5ED6F}" type="slidenum">
              <a:rPr lang="en-US" smtClean="0"/>
              <a:pPr/>
              <a:t>63</a:t>
            </a:fld>
            <a:endParaRPr lang="en-US"/>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a:buNone/>
            </a:pPr>
            <a:r>
              <a:rPr lang="en-US" u="sng" dirty="0" smtClean="0"/>
              <a:t>1. Continuous Production</a:t>
            </a:r>
          </a:p>
          <a:p>
            <a:r>
              <a:rPr lang="en-US" dirty="0" smtClean="0"/>
              <a:t>A process technology suitable for producing a continuous flow of products. </a:t>
            </a:r>
          </a:p>
          <a:p>
            <a:r>
              <a:rPr lang="en-US" dirty="0" smtClean="0"/>
              <a:t>The product is highly standardized. </a:t>
            </a:r>
          </a:p>
          <a:p>
            <a:r>
              <a:rPr lang="en-US" dirty="0" smtClean="0"/>
              <a:t>Material and products are produced in continuous, endless flows, rather than in batches or discrete units. </a:t>
            </a:r>
          </a:p>
          <a:p>
            <a:r>
              <a:rPr lang="en-US" dirty="0" smtClean="0"/>
              <a:t>Continuous flow technology affords high volume, around-the clock operation with capital intensive, specialized automation. </a:t>
            </a: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64</a:t>
            </a:fld>
            <a:endParaRPr lang="en-US"/>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a:buNone/>
            </a:pPr>
            <a:r>
              <a:rPr lang="en-US" u="sng" dirty="0" smtClean="0"/>
              <a:t>2. Assembly line (mass) Production</a:t>
            </a:r>
          </a:p>
          <a:p>
            <a:r>
              <a:rPr lang="en-US" dirty="0" smtClean="0"/>
              <a:t>A process technology suitable for a narrow range of standardized products in high volumes. </a:t>
            </a:r>
          </a:p>
          <a:p>
            <a:r>
              <a:rPr lang="en-US" dirty="0" smtClean="0"/>
              <a:t>The successive units of output undergo the same sequence of operation using specialized equipment usually positioned along a production line.</a:t>
            </a:r>
          </a:p>
          <a:p>
            <a:r>
              <a:rPr lang="en-US" dirty="0" smtClean="0"/>
              <a:t> The product variety is fixed here. Ex. Assembly of television sets, assembly of auto, assembly of computer keyboard, cold drinks factory etc.</a:t>
            </a:r>
            <a:endParaRPr lang="en-US" u="sng"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65</a:t>
            </a:fld>
            <a:endParaRPr lang="en-US"/>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a:buNone/>
            </a:pPr>
            <a:r>
              <a:rPr lang="en-US" u="sng" dirty="0" smtClean="0"/>
              <a:t>3.Batch production </a:t>
            </a:r>
          </a:p>
          <a:p>
            <a:r>
              <a:rPr lang="en-US" dirty="0" smtClean="0"/>
              <a:t>A process technology suitable for variety of products in varying volumes. </a:t>
            </a:r>
          </a:p>
          <a:p>
            <a:r>
              <a:rPr lang="en-US" dirty="0" smtClean="0"/>
              <a:t> Here limited product variety which is fixed for one batch of product. Ex. Bakery shop, medicine shop.</a:t>
            </a:r>
          </a:p>
          <a:p>
            <a:r>
              <a:rPr lang="en-US" dirty="0" smtClean="0"/>
              <a:t>  Within the wide range of products in the facility, several are demanded repeatedly and in large volume. </a:t>
            </a:r>
          </a:p>
          <a:p>
            <a:r>
              <a:rPr lang="en-US" dirty="0" smtClean="0"/>
              <a:t>This type of production system should be preferred when there is wide variety of products in wide variety of volumes. </a:t>
            </a: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66</a:t>
            </a:fld>
            <a:endParaRPr lang="en-US"/>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78971" y="653143"/>
            <a:ext cx="8207829" cy="5366657"/>
          </a:xfrm>
        </p:spPr>
        <p:txBody>
          <a:bodyPr>
            <a:normAutofit fontScale="85000" lnSpcReduction="20000"/>
          </a:bodyPr>
          <a:lstStyle/>
          <a:p>
            <a:pPr>
              <a:buNone/>
            </a:pPr>
            <a:r>
              <a:rPr lang="en-US" sz="3000" u="sng" dirty="0" smtClean="0"/>
              <a:t>4. Job shop production </a:t>
            </a:r>
          </a:p>
          <a:p>
            <a:r>
              <a:rPr lang="en-US" sz="3000" dirty="0" smtClean="0"/>
              <a:t>Job shop is appropriate for manufactures of small batches of many different products, each of which is custom designed and requires its own unique set of processing steps or routing through production process. </a:t>
            </a:r>
          </a:p>
          <a:p>
            <a:r>
              <a:rPr lang="en-US" sz="3000" dirty="0" smtClean="0"/>
              <a:t>The production system in which different types of product follow different sequences through different shops. Ex. Furniture manufacturing company, restaurant, prototype industry. </a:t>
            </a:r>
          </a:p>
          <a:p>
            <a:r>
              <a:rPr lang="en-US" sz="3000" dirty="0" smtClean="0"/>
              <a:t>Much time is spent waiting for access to equipment. Some equipment overloaded. </a:t>
            </a:r>
          </a:p>
          <a:p>
            <a:r>
              <a:rPr lang="en-US" sz="3000" dirty="0" smtClean="0"/>
              <a:t>A process technology suitable for a variety of custom designed products in some volume. </a:t>
            </a:r>
          </a:p>
          <a:p>
            <a:r>
              <a:rPr lang="en-US" sz="3000" dirty="0" smtClean="0"/>
              <a:t>This production system adopts process layout as by this production system we manufacture more variety of products at low product volume</a:t>
            </a:r>
            <a:endParaRPr lang="en-US" sz="3000"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67</a:t>
            </a:fld>
            <a:endParaRPr lang="en-US"/>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914400" y="896983"/>
            <a:ext cx="7772400" cy="5122817"/>
          </a:xfrm>
        </p:spPr>
        <p:txBody>
          <a:bodyPr>
            <a:normAutofit lnSpcReduction="10000"/>
          </a:bodyPr>
          <a:lstStyle/>
          <a:p>
            <a:pPr>
              <a:buNone/>
            </a:pPr>
            <a:r>
              <a:rPr lang="en-US" b="1" dirty="0" smtClean="0"/>
              <a:t>plant utilization and maintenance</a:t>
            </a:r>
          </a:p>
          <a:p>
            <a:r>
              <a:rPr lang="en-US" dirty="0" smtClean="0"/>
              <a:t>The objective of plant utilization and maintenance is to achieve minimum breakdown and to keep the plant in good working condition at the lowest possible cost.</a:t>
            </a:r>
          </a:p>
          <a:p>
            <a:r>
              <a:rPr lang="en-US" dirty="0" smtClean="0"/>
              <a:t>Machines and other facilities should be kept in such a condition which permits them to be used at their optimum (profit making) capacity without any interruption or hindrance.</a:t>
            </a:r>
          </a:p>
          <a:p>
            <a:r>
              <a:rPr lang="en-US" dirty="0" smtClean="0"/>
              <a:t>Maintenance division of the factory ensures the availability of the machines, buildings and services required by other sections of the factory for the performance of their functions at optimum return on investment whether this investment be in material, machinery or personnel.</a:t>
            </a: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68</a:t>
            </a:fld>
            <a:endParaRPr lang="en-US"/>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914400" y="461554"/>
            <a:ext cx="7772400" cy="5558246"/>
          </a:xfrm>
        </p:spPr>
        <p:txBody>
          <a:bodyPr>
            <a:normAutofit/>
          </a:bodyPr>
          <a:lstStyle/>
          <a:p>
            <a:pPr>
              <a:buNone/>
            </a:pPr>
            <a:r>
              <a:rPr lang="en-US" b="1" dirty="0" smtClean="0"/>
              <a:t>Importance of Plant Maintenance</a:t>
            </a:r>
          </a:p>
          <a:p>
            <a:pPr fontAlgn="base"/>
            <a:r>
              <a:rPr lang="en-US" dirty="0" smtClean="0"/>
              <a:t>Equipment breakdown leads to an inevitable loss of production.</a:t>
            </a:r>
          </a:p>
          <a:p>
            <a:pPr lvl="1" fontAlgn="base"/>
            <a:r>
              <a:rPr lang="en-US" dirty="0" smtClean="0"/>
              <a:t>If a piece of equipment goes out of order in a flow production factory, the whole line will soon come to a halt. Other production lines may also stop unless the initial fault is cleared.</a:t>
            </a:r>
          </a:p>
          <a:p>
            <a:pPr lvl="1" fontAlgn="base"/>
            <a:r>
              <a:rPr lang="en-US" dirty="0" smtClean="0"/>
              <a:t>This results in an immediate loss in productivity and a withdrawal of several thousand rupees per hour of output.</a:t>
            </a:r>
          </a:p>
          <a:p>
            <a:r>
              <a:rPr lang="en-US" dirty="0" smtClean="0"/>
              <a:t>An un-properly maintained or neglected plant will sooner or later require expensive and frequent repairs, because with the passage of time all machines or other facilities (such as transportation facilities), buildings, etc., wear out and need to be maintained to function properly.</a:t>
            </a:r>
          </a:p>
          <a:p>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69</a:t>
            </a:fld>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695739" y="921026"/>
            <a:ext cx="7772400" cy="4572000"/>
          </a:xfrm>
        </p:spPr>
        <p:txBody>
          <a:bodyPr>
            <a:normAutofit/>
          </a:bodyPr>
          <a:lstStyle/>
          <a:p>
            <a:pPr>
              <a:buNone/>
            </a:pPr>
            <a:r>
              <a:rPr lang="en-US" b="1" u="sng" dirty="0"/>
              <a:t>4. Availability of </a:t>
            </a:r>
            <a:r>
              <a:rPr lang="en-US" b="1" u="sng" dirty="0" err="1"/>
              <a:t>labour</a:t>
            </a:r>
            <a:endParaRPr lang="en-US" b="1" u="sng" dirty="0"/>
          </a:p>
          <a:p>
            <a:r>
              <a:rPr lang="en-US" dirty="0" err="1"/>
              <a:t>Labour</a:t>
            </a:r>
            <a:r>
              <a:rPr lang="en-US" dirty="0"/>
              <a:t> will be needed for construction of the plant and its operation. Skilled construction workers will usually be brought in from outside the site, but there should be an adequate pool of unskilled </a:t>
            </a:r>
            <a:r>
              <a:rPr lang="en-US" dirty="0" err="1"/>
              <a:t>labour</a:t>
            </a:r>
            <a:r>
              <a:rPr lang="en-US" dirty="0"/>
              <a:t> available locally; and </a:t>
            </a:r>
            <a:r>
              <a:rPr lang="en-US" dirty="0" err="1"/>
              <a:t>labour</a:t>
            </a:r>
            <a:r>
              <a:rPr lang="en-US" dirty="0"/>
              <a:t> suitable for training to operate the plant. Skilled tradesmen will be needed for plant maintenance.</a:t>
            </a:r>
          </a:p>
          <a:p>
            <a:r>
              <a:rPr lang="en-US" dirty="0"/>
              <a:t> Local trade union customs and restrictive practices will have to be considered when assessing the availability and suitability of the </a:t>
            </a:r>
            <a:r>
              <a:rPr lang="en-US" dirty="0" err="1"/>
              <a:t>labour</a:t>
            </a:r>
            <a:r>
              <a:rPr lang="en-US" dirty="0"/>
              <a:t> for recruitment and training.</a:t>
            </a:r>
          </a:p>
          <a:p>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a:t>
            </a:fld>
            <a:endParaRPr lang="en-US"/>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normAutofit lnSpcReduction="10000"/>
          </a:bodyPr>
          <a:lstStyle/>
          <a:p>
            <a:pPr fontAlgn="base"/>
            <a:r>
              <a:rPr lang="en-US" dirty="0" smtClean="0"/>
              <a:t>Plant maintenance plays a prominent role in production management because plant breakdown creates problems such as:</a:t>
            </a:r>
          </a:p>
          <a:p>
            <a:pPr lvl="1" fontAlgn="base"/>
            <a:r>
              <a:rPr lang="en-US" dirty="0" smtClean="0"/>
              <a:t>Loss in production time.</a:t>
            </a:r>
          </a:p>
          <a:p>
            <a:pPr lvl="1" fontAlgn="base"/>
            <a:r>
              <a:rPr lang="en-US" dirty="0" smtClean="0"/>
              <a:t>Rescheduling of production.</a:t>
            </a:r>
          </a:p>
          <a:p>
            <a:pPr lvl="1" fontAlgn="base"/>
            <a:r>
              <a:rPr lang="en-US" dirty="0" smtClean="0"/>
              <a:t>Failed materials (because sudden stoppage of process damages in-process materials).</a:t>
            </a:r>
          </a:p>
          <a:p>
            <a:pPr lvl="1" fontAlgn="base"/>
            <a:r>
              <a:rPr lang="en-US" dirty="0" smtClean="0"/>
              <a:t>Failure to recover overheads (because of loss in production hours).</a:t>
            </a:r>
          </a:p>
          <a:p>
            <a:pPr lvl="1" fontAlgn="base"/>
            <a:r>
              <a:rPr lang="en-US" dirty="0" smtClean="0"/>
              <a:t>Need for over-time.</a:t>
            </a:r>
          </a:p>
          <a:p>
            <a:pPr lvl="1" fontAlgn="base"/>
            <a:r>
              <a:rPr lang="en-US" dirty="0" smtClean="0"/>
              <a:t>Need for subcontracting work.</a:t>
            </a:r>
          </a:p>
          <a:p>
            <a:pPr lvl="1" fontAlgn="base"/>
            <a:r>
              <a:rPr lang="en-US" dirty="0" smtClean="0"/>
              <a:t>Temporary work shortages-workers require alternative work.</a:t>
            </a:r>
          </a:p>
          <a:p>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70</a:t>
            </a:fld>
            <a:endParaRPr lang="en-US"/>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fontAlgn="base">
              <a:buNone/>
            </a:pPr>
            <a:r>
              <a:rPr lang="en-US" b="1" dirty="0" smtClean="0"/>
              <a:t>Types of Plant Maintenance:</a:t>
            </a:r>
          </a:p>
          <a:p>
            <a:pPr fontAlgn="base">
              <a:buNone/>
            </a:pPr>
            <a:r>
              <a:rPr lang="en-US" b="1" dirty="0" smtClean="0"/>
              <a:t>Maintenance may be classified into following categories:</a:t>
            </a:r>
            <a:endParaRPr lang="en-US" dirty="0" smtClean="0"/>
          </a:p>
          <a:p>
            <a:pPr fontAlgn="base"/>
            <a:r>
              <a:rPr lang="en-US" dirty="0" smtClean="0"/>
              <a:t>(a) Corrective or breakdown maintenance,</a:t>
            </a:r>
          </a:p>
          <a:p>
            <a:pPr fontAlgn="base"/>
            <a:r>
              <a:rPr lang="en-US" dirty="0" smtClean="0"/>
              <a:t>(b) Scheduled maintenance,</a:t>
            </a:r>
          </a:p>
          <a:p>
            <a:pPr fontAlgn="base"/>
            <a:r>
              <a:rPr lang="en-US" dirty="0" smtClean="0"/>
              <a:t>(c) Preventive maintenance, and</a:t>
            </a:r>
          </a:p>
          <a:p>
            <a:pPr fontAlgn="base"/>
            <a:r>
              <a:rPr lang="en-US" dirty="0" smtClean="0"/>
              <a:t>(d) Predictive maintenance.</a:t>
            </a:r>
          </a:p>
          <a:p>
            <a:pPr>
              <a:buNone/>
            </a:pP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71</a:t>
            </a:fld>
            <a:endParaRPr lang="en-US"/>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fontAlgn="base">
              <a:buNone/>
            </a:pPr>
            <a:r>
              <a:rPr lang="en-US" b="1" dirty="0" smtClean="0"/>
              <a:t>Corrective or Breakdown Maintenance:</a:t>
            </a:r>
          </a:p>
          <a:p>
            <a:pPr fontAlgn="base"/>
            <a:r>
              <a:rPr lang="en-US" dirty="0" smtClean="0"/>
              <a:t>Corrective or breakdown maintenance implies that repairs are made after the equipment is out of order and it cannot perform its normal function any longer, e.g., an electric motor will not start, a belt is broken, etc. Under such conditions, production department calls on the maintenance department to rectify the defect. The maintenance department checks into the difficulty and makes the necessary repairs. After removing the fault, maintenance engineers do not attend the equipment again until another failure or breakdown occurs.</a:t>
            </a:r>
          </a:p>
          <a:p>
            <a:pPr>
              <a:buNone/>
            </a:pP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72</a:t>
            </a:fld>
            <a:endParaRPr lang="en-US"/>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pPr fontAlgn="base">
              <a:buNone/>
            </a:pPr>
            <a:r>
              <a:rPr lang="en-US" b="1" dirty="0" smtClean="0"/>
              <a:t>Typical Causes of Equipment Breakdown:</a:t>
            </a:r>
            <a:endParaRPr lang="en-US" dirty="0" smtClean="0"/>
          </a:p>
          <a:p>
            <a:pPr fontAlgn="base"/>
            <a:r>
              <a:rPr lang="en-US" dirty="0" smtClean="0"/>
              <a:t>(</a:t>
            </a:r>
            <a:r>
              <a:rPr lang="en-US" dirty="0" err="1" smtClean="0"/>
              <a:t>i</a:t>
            </a:r>
            <a:r>
              <a:rPr lang="en-US" dirty="0" smtClean="0"/>
              <a:t>) Failure to replace worn out parts.</a:t>
            </a:r>
          </a:p>
          <a:p>
            <a:pPr fontAlgn="base"/>
            <a:r>
              <a:rPr lang="en-US" dirty="0" smtClean="0"/>
              <a:t>(ii) Lack of lubrication.</a:t>
            </a:r>
          </a:p>
          <a:p>
            <a:pPr fontAlgn="base"/>
            <a:r>
              <a:rPr lang="en-US" dirty="0" smtClean="0"/>
              <a:t>(iii) Neglected cooling system.</a:t>
            </a:r>
          </a:p>
          <a:p>
            <a:pPr fontAlgn="base"/>
            <a:r>
              <a:rPr lang="en-US" dirty="0" smtClean="0"/>
              <a:t>(iv) Indifference towards minor faults.</a:t>
            </a:r>
          </a:p>
          <a:p>
            <a:pPr fontAlgn="base"/>
            <a:r>
              <a:rPr lang="en-US" dirty="0" smtClean="0"/>
              <a:t>(v) External factors (such as too low or too high line voltage, wrong fuel, etc.)</a:t>
            </a:r>
          </a:p>
          <a:p>
            <a:pPr fontAlgn="base"/>
            <a:r>
              <a:rPr lang="en-US" dirty="0" smtClean="0"/>
              <a:t>(vi) Indifference towards -equipment vibrations, unusual sounds coming out of the rotating ma­chinery, equipment getting too much heated up, etc.</a:t>
            </a:r>
          </a:p>
          <a:p>
            <a:pPr>
              <a:buNone/>
            </a:pPr>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73</a:t>
            </a:fld>
            <a:endParaRPr lang="en-US"/>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714103" y="470263"/>
            <a:ext cx="7972697" cy="5549537"/>
          </a:xfrm>
        </p:spPr>
        <p:txBody>
          <a:bodyPr>
            <a:normAutofit lnSpcReduction="10000"/>
          </a:bodyPr>
          <a:lstStyle/>
          <a:p>
            <a:pPr fontAlgn="base">
              <a:buNone/>
            </a:pPr>
            <a:r>
              <a:rPr lang="en-US" b="1" dirty="0" smtClean="0"/>
              <a:t>Disadvantages of Breakdown Maintenance:</a:t>
            </a:r>
            <a:endParaRPr lang="en-US" dirty="0" smtClean="0"/>
          </a:p>
          <a:p>
            <a:pPr fontAlgn="base"/>
            <a:r>
              <a:rPr lang="en-US" dirty="0" smtClean="0"/>
              <a:t>(</a:t>
            </a:r>
            <a:r>
              <a:rPr lang="en-US" dirty="0" err="1" smtClean="0"/>
              <a:t>i</a:t>
            </a:r>
            <a:r>
              <a:rPr lang="en-US" dirty="0" smtClean="0"/>
              <a:t>) Breakdowns generally occur at </a:t>
            </a:r>
            <a:r>
              <a:rPr lang="en-US" dirty="0" err="1" smtClean="0"/>
              <a:t>inopportunate</a:t>
            </a:r>
            <a:r>
              <a:rPr lang="en-US" dirty="0" smtClean="0"/>
              <a:t> times. This leads to poor, hurried maintenance and excessive delays in production.</a:t>
            </a:r>
          </a:p>
          <a:p>
            <a:pPr fontAlgn="base"/>
            <a:r>
              <a:rPr lang="en-US" dirty="0" smtClean="0"/>
              <a:t>(ii) Reduction of output.</a:t>
            </a:r>
          </a:p>
          <a:p>
            <a:pPr fontAlgn="base"/>
            <a:r>
              <a:rPr lang="en-US" dirty="0" smtClean="0"/>
              <a:t>(iii) Faster plant deterioration.</a:t>
            </a:r>
          </a:p>
          <a:p>
            <a:pPr fontAlgn="base"/>
            <a:r>
              <a:rPr lang="en-US" dirty="0" smtClean="0"/>
              <a:t>(iv) Increased chances of accidents and less safety to both workers and machines.</a:t>
            </a:r>
          </a:p>
          <a:p>
            <a:pPr fontAlgn="base"/>
            <a:r>
              <a:rPr lang="en-US" dirty="0" smtClean="0"/>
              <a:t>(v) More spoilt material.</a:t>
            </a:r>
          </a:p>
          <a:p>
            <a:pPr fontAlgn="base"/>
            <a:r>
              <a:rPr lang="en-US" dirty="0" smtClean="0"/>
              <a:t>(vi) Direct loss of profit.</a:t>
            </a:r>
          </a:p>
          <a:p>
            <a:pPr fontAlgn="base"/>
            <a:r>
              <a:rPr lang="en-US" dirty="0" smtClean="0"/>
              <a:t>(vii) Breakdown maintenance practice cannot be employed for those plant items which are regulated by statutory provisions, for example cranes, lifts, hoists and pressure vessels.</a:t>
            </a:r>
          </a:p>
          <a:p>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74</a:t>
            </a:fld>
            <a:endParaRPr lang="en-US"/>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914400" y="844731"/>
            <a:ext cx="7772400" cy="5175069"/>
          </a:xfrm>
        </p:spPr>
        <p:txBody>
          <a:bodyPr>
            <a:normAutofit/>
          </a:bodyPr>
          <a:lstStyle/>
          <a:p>
            <a:pPr fontAlgn="base">
              <a:buNone/>
            </a:pPr>
            <a:r>
              <a:rPr lang="en-US" b="1" dirty="0" smtClean="0"/>
              <a:t>(b) Scheduled Maintenance:</a:t>
            </a:r>
          </a:p>
          <a:p>
            <a:pPr fontAlgn="base"/>
            <a:r>
              <a:rPr lang="en-US" dirty="0" smtClean="0"/>
              <a:t>Scheduled maintenance is a </a:t>
            </a:r>
            <a:r>
              <a:rPr lang="en-US" dirty="0" err="1" smtClean="0"/>
              <a:t>stich</a:t>
            </a:r>
            <a:r>
              <a:rPr lang="en-US" dirty="0" smtClean="0"/>
              <a:t>-in-time procedure aimed at avoiding breakdowns. Breakdowns can be dangerous to life and as far as possible should be minimized. Scheduled maintenance practice incorporates (in it), inspection, lubrication, repair and over­haul of certain equipment which if neglected can result in breakdown.</a:t>
            </a:r>
          </a:p>
          <a:p>
            <a:pPr fontAlgn="base"/>
            <a:r>
              <a:rPr lang="en-US" dirty="0" smtClean="0"/>
              <a:t>Inspection, lubrication, servicing, etc., of these equipment are included in the predetermined schedule. Scheduled maintenance practice is generally followed for overhauling of machines, cleaning of water and other tanks, white-washing of buildings, etc.</a:t>
            </a:r>
          </a:p>
          <a:p>
            <a:pPr>
              <a:buNone/>
            </a:pP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75</a:t>
            </a:fld>
            <a:endParaRPr lang="en-US"/>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696686" y="1018903"/>
            <a:ext cx="7990114" cy="5000897"/>
          </a:xfrm>
        </p:spPr>
        <p:txBody>
          <a:bodyPr/>
          <a:lstStyle/>
          <a:p>
            <a:pPr fontAlgn="base">
              <a:buNone/>
            </a:pPr>
            <a:r>
              <a:rPr lang="en-US" b="1" dirty="0" smtClean="0"/>
              <a:t>(c) Preventive Maintenance:</a:t>
            </a:r>
          </a:p>
          <a:p>
            <a:pPr fontAlgn="base"/>
            <a:r>
              <a:rPr lang="en-US" dirty="0" smtClean="0"/>
              <a:t>A system of scheduled, planned or preventive maintenance tries to minimize the problems of breakdown maintenance. It is a </a:t>
            </a:r>
            <a:r>
              <a:rPr lang="en-US" dirty="0" err="1" smtClean="0"/>
              <a:t>stich</a:t>
            </a:r>
            <a:r>
              <a:rPr lang="en-US" dirty="0" smtClean="0"/>
              <a:t>-in-time procedure. It locates weak spots (such as bearing surfaces, parts under excessive vibrations, etc.) in all equipment, provides them regular inspection and minor repairs thereby reducing the danger of unanticipated breakdown. The underlying principle of preventive maintenance is that prevention is better than cure.</a:t>
            </a:r>
          </a:p>
          <a:p>
            <a:pPr>
              <a:buNone/>
            </a:pP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76</a:t>
            </a:fld>
            <a:endParaRPr lang="en-US"/>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normAutofit fontScale="92500" lnSpcReduction="10000"/>
          </a:bodyPr>
          <a:lstStyle/>
          <a:p>
            <a:pPr fontAlgn="base">
              <a:buNone/>
            </a:pPr>
            <a:r>
              <a:rPr lang="en-US" b="1" dirty="0" smtClean="0"/>
              <a:t>Preventive Maintenance (or PM) Involves</a:t>
            </a:r>
            <a:r>
              <a:rPr lang="en-US" i="1" dirty="0" smtClean="0"/>
              <a:t>:</a:t>
            </a:r>
            <a:endParaRPr lang="en-US" dirty="0" smtClean="0"/>
          </a:p>
          <a:p>
            <a:pPr fontAlgn="base"/>
            <a:r>
              <a:rPr lang="en-US" dirty="0" smtClean="0"/>
              <a:t>(a) Periodic inspection of equipment and machinery to uncover conditions that lead to production breakdown and harmful depreciation.</a:t>
            </a:r>
          </a:p>
          <a:p>
            <a:pPr fontAlgn="base"/>
            <a:r>
              <a:rPr lang="en-US" dirty="0" smtClean="0"/>
              <a:t>(b) Upkeep of plant equipment to correct such conditions while they are still in a minor stage.</a:t>
            </a:r>
          </a:p>
          <a:p>
            <a:pPr fontAlgn="base"/>
            <a:r>
              <a:rPr lang="en-US" dirty="0" smtClean="0"/>
              <a:t>Preventive maintenance is </a:t>
            </a:r>
            <a:r>
              <a:rPr lang="en-US" dirty="0" err="1" smtClean="0"/>
              <a:t>practised</a:t>
            </a:r>
            <a:r>
              <a:rPr lang="en-US" dirty="0" smtClean="0"/>
              <a:t> to some extent in about 75% of all manufacturing compa­nies, but every preventive maintenance </a:t>
            </a:r>
            <a:r>
              <a:rPr lang="en-US" dirty="0" err="1" smtClean="0"/>
              <a:t>programme</a:t>
            </a:r>
            <a:r>
              <a:rPr lang="en-US" dirty="0" smtClean="0"/>
              <a:t> is tailored as per the requirements of each company. The key to all good preventive maintenance </a:t>
            </a:r>
            <a:r>
              <a:rPr lang="en-US" dirty="0" err="1" smtClean="0"/>
              <a:t>programmes</a:t>
            </a:r>
            <a:r>
              <a:rPr lang="en-US" dirty="0" smtClean="0"/>
              <a:t>, however, is inspection. Help can be taken of suitable statistical techniques in order to find how often to inspect.</a:t>
            </a:r>
          </a:p>
          <a:p>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77</a:t>
            </a:fld>
            <a:endParaRPr lang="en-US"/>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fontAlgn="base">
              <a:buNone/>
            </a:pPr>
            <a:r>
              <a:rPr lang="en-US" b="1" dirty="0" smtClean="0"/>
              <a:t>Objectives of PM:</a:t>
            </a:r>
            <a:endParaRPr lang="en-US" dirty="0" smtClean="0"/>
          </a:p>
          <a:p>
            <a:pPr fontAlgn="base"/>
            <a:r>
              <a:rPr lang="en-US" dirty="0" smtClean="0"/>
              <a:t>(</a:t>
            </a:r>
            <a:r>
              <a:rPr lang="en-US" dirty="0" err="1" smtClean="0"/>
              <a:t>i</a:t>
            </a:r>
            <a:r>
              <a:rPr lang="en-US" dirty="0" smtClean="0"/>
              <a:t>) To minimize the possibility of unanticipated production interruption or major breakdown by locating or uncovering any condition which may lead to it.</a:t>
            </a:r>
          </a:p>
          <a:p>
            <a:pPr fontAlgn="base"/>
            <a:r>
              <a:rPr lang="en-US" dirty="0" smtClean="0"/>
              <a:t>(ii) To make plant equipment and machinery always available and ready for use.</a:t>
            </a:r>
          </a:p>
          <a:p>
            <a:pPr fontAlgn="base"/>
            <a:r>
              <a:rPr lang="en-US" dirty="0" smtClean="0"/>
              <a:t>(iii) To maintain the value of equipment and machinery by periodic inspections, repairs, overhauls, etc.</a:t>
            </a:r>
          </a:p>
          <a:p>
            <a:pPr fontAlgn="base"/>
            <a:r>
              <a:rPr lang="en-US" dirty="0" smtClean="0"/>
              <a:t>(iv) To maintain the optimum productive efficiency of the plant equipment and machinery.</a:t>
            </a:r>
          </a:p>
          <a:p>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78</a:t>
            </a:fld>
            <a:endParaRPr lang="en-US"/>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fontAlgn="base"/>
            <a:r>
              <a:rPr lang="en-US" dirty="0" smtClean="0"/>
              <a:t>(v) To maintain the operational accuracy of the plant equipment.</a:t>
            </a:r>
          </a:p>
          <a:p>
            <a:pPr fontAlgn="base"/>
            <a:r>
              <a:rPr lang="en-US" dirty="0" smtClean="0"/>
              <a:t>(vi) To reduce the work content of maintenance jobs.</a:t>
            </a:r>
          </a:p>
          <a:p>
            <a:pPr fontAlgn="base"/>
            <a:r>
              <a:rPr lang="en-US" dirty="0" smtClean="0"/>
              <a:t>(vii) To achieve maximum production at minimum repair cost.</a:t>
            </a:r>
          </a:p>
          <a:p>
            <a:pPr fontAlgn="base"/>
            <a:r>
              <a:rPr lang="en-US" dirty="0" smtClean="0"/>
              <a:t>(viii) To ensure safety of life and limbs of the workmen.</a:t>
            </a:r>
          </a:p>
          <a:p>
            <a:pPr>
              <a:buNone/>
            </a:pP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79</a:t>
            </a:fld>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646043" y="722242"/>
            <a:ext cx="7981122" cy="5502711"/>
          </a:xfrm>
        </p:spPr>
        <p:txBody>
          <a:bodyPr>
            <a:normAutofit/>
          </a:bodyPr>
          <a:lstStyle/>
          <a:p>
            <a:pPr>
              <a:buNone/>
            </a:pPr>
            <a:r>
              <a:rPr lang="en-US" b="1" u="sng" dirty="0"/>
              <a:t>5. Utilities (services)</a:t>
            </a:r>
          </a:p>
          <a:p>
            <a:r>
              <a:rPr lang="en-US" dirty="0"/>
              <a:t>The word “utilities” is now generally used for the additional services needed in the operation of any production process. These services will normally be supplied from a central facility; and will include: </a:t>
            </a:r>
          </a:p>
          <a:p>
            <a:pPr marL="514350" indent="-514350">
              <a:buFont typeface="+mj-lt"/>
              <a:buAutoNum type="arabicPeriod"/>
            </a:pPr>
            <a:r>
              <a:rPr lang="en-US" dirty="0"/>
              <a:t> Electricity: - power required for electrochemical processes, motors, Lightings, and general use </a:t>
            </a:r>
          </a:p>
          <a:p>
            <a:pPr marL="514350" indent="-514350">
              <a:buFont typeface="+mj-lt"/>
              <a:buAutoNum type="arabicPeriod"/>
            </a:pPr>
            <a:r>
              <a:rPr lang="en-US" dirty="0"/>
              <a:t>Steam for process heating: - the steams required for the process are Generated in the tube boilers using most economic fuel. </a:t>
            </a:r>
          </a:p>
          <a:p>
            <a:pPr marL="514350" indent="-514350">
              <a:buFont typeface="+mj-lt"/>
              <a:buAutoNum type="arabicPeriod"/>
            </a:pPr>
            <a:r>
              <a:rPr lang="en-US" dirty="0"/>
              <a:t>Cooling water: - natural and forced -draft cooling towers are generally used to provide the cooling water required on site.</a:t>
            </a:r>
          </a:p>
        </p:txBody>
      </p:sp>
      <p:sp>
        <p:nvSpPr>
          <p:cNvPr id="2" name="Slide Number Placeholder 1"/>
          <p:cNvSpPr>
            <a:spLocks noGrp="1"/>
          </p:cNvSpPr>
          <p:nvPr>
            <p:ph type="sldNum" sz="quarter" idx="12"/>
          </p:nvPr>
        </p:nvSpPr>
        <p:spPr/>
        <p:txBody>
          <a:bodyPr/>
          <a:lstStyle/>
          <a:p>
            <a:fld id="{7C3E8C3F-1970-4A06-BE05-C83E6BE5ED6F}" type="slidenum">
              <a:rPr lang="en-US" smtClean="0"/>
              <a:pPr/>
              <a:t>8</a:t>
            </a:fld>
            <a:endParaRPr lang="en-US"/>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731520" y="470263"/>
            <a:ext cx="7837714" cy="6026331"/>
          </a:xfrm>
        </p:spPr>
        <p:txBody>
          <a:bodyPr>
            <a:normAutofit lnSpcReduction="10000"/>
          </a:bodyPr>
          <a:lstStyle/>
          <a:p>
            <a:pPr fontAlgn="base">
              <a:buNone/>
            </a:pPr>
            <a:r>
              <a:rPr lang="en-US" b="1" dirty="0" smtClean="0"/>
              <a:t>(d) Predictive Maintenance:</a:t>
            </a:r>
          </a:p>
          <a:p>
            <a:pPr fontAlgn="base"/>
            <a:r>
              <a:rPr lang="en-US" dirty="0" smtClean="0"/>
              <a:t>It is comparatively a newer maintenance technique.</a:t>
            </a:r>
          </a:p>
          <a:p>
            <a:pPr fontAlgn="base"/>
            <a:r>
              <a:rPr lang="en-US" b="1" dirty="0" smtClean="0"/>
              <a:t>It makes use of human senses or other sensitive instruments such as:</a:t>
            </a:r>
            <a:endParaRPr lang="en-US" dirty="0" smtClean="0"/>
          </a:p>
          <a:p>
            <a:pPr fontAlgn="base"/>
            <a:r>
              <a:rPr lang="en-US" dirty="0" smtClean="0"/>
              <a:t>Audio gauges,</a:t>
            </a:r>
          </a:p>
          <a:p>
            <a:pPr fontAlgn="base"/>
            <a:r>
              <a:rPr lang="en-US" dirty="0" smtClean="0"/>
              <a:t>Vibration analyzers,</a:t>
            </a:r>
          </a:p>
          <a:p>
            <a:pPr fontAlgn="base"/>
            <a:r>
              <a:rPr lang="en-US" dirty="0" smtClean="0"/>
              <a:t>Amplitude meters,</a:t>
            </a:r>
          </a:p>
          <a:p>
            <a:pPr fontAlgn="base"/>
            <a:r>
              <a:rPr lang="en-US" dirty="0" smtClean="0"/>
              <a:t>Pressure, temperature and resistance strain gauges, etc., to predict troubles before the equipment fails.</a:t>
            </a:r>
          </a:p>
          <a:p>
            <a:r>
              <a:rPr lang="en-US" dirty="0" smtClean="0"/>
              <a:t>Unusual sounds coming out of a rotating equipment predict a (coming) trouble; </a:t>
            </a:r>
          </a:p>
          <a:p>
            <a:r>
              <a:rPr lang="en-US" dirty="0" smtClean="0"/>
              <a:t>an electric cable excessively hot at one point predicts a trouble. Simple hand touch can point out many unusual (equipment) conditions and thus predict a trouble. </a:t>
            </a:r>
          </a:p>
          <a:p>
            <a:pPr fontAlgn="base"/>
            <a:endParaRPr lang="en-US" dirty="0" smtClean="0"/>
          </a:p>
          <a:p>
            <a:pPr>
              <a:buNone/>
            </a:pP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80</a:t>
            </a:fld>
            <a:endParaRPr lang="en-US"/>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74638"/>
            <a:ext cx="7772400" cy="1571579"/>
          </a:xfrm>
        </p:spPr>
        <p:txBody>
          <a:bodyPr>
            <a:normAutofit fontScale="90000"/>
          </a:bodyPr>
          <a:lstStyle/>
          <a:p>
            <a:r>
              <a:rPr lang="en-US" b="1" dirty="0" smtClean="0"/>
              <a:t/>
            </a:r>
            <a:br>
              <a:rPr lang="en-US" b="1" dirty="0" smtClean="0"/>
            </a:br>
            <a:r>
              <a:rPr lang="en-US" b="1" dirty="0" smtClean="0"/>
              <a:t/>
            </a:r>
            <a:br>
              <a:rPr lang="en-US" b="1" dirty="0" smtClean="0"/>
            </a:br>
            <a:r>
              <a:rPr lang="en-US" b="1" dirty="0" smtClean="0"/>
              <a:t/>
            </a:r>
            <a:br>
              <a:rPr lang="en-US" b="1" dirty="0" smtClean="0"/>
            </a:br>
            <a:r>
              <a:rPr lang="en-US" b="1" dirty="0" smtClean="0"/>
              <a:t/>
            </a:r>
            <a:br>
              <a:rPr lang="en-US" b="1" dirty="0" smtClean="0"/>
            </a:br>
            <a:r>
              <a:rPr lang="en-US" b="1" dirty="0" smtClean="0"/>
              <a:t>Some Recent Developments in Plant Maintenance:</a:t>
            </a:r>
            <a:br>
              <a:rPr lang="en-US" b="1" dirty="0" smtClean="0"/>
            </a:br>
            <a:endParaRPr lang="en-US" dirty="0"/>
          </a:p>
        </p:txBody>
      </p:sp>
      <p:sp>
        <p:nvSpPr>
          <p:cNvPr id="3" name="Content Placeholder 2"/>
          <p:cNvSpPr>
            <a:spLocks noGrp="1"/>
          </p:cNvSpPr>
          <p:nvPr>
            <p:ph sz="quarter" idx="1"/>
          </p:nvPr>
        </p:nvSpPr>
        <p:spPr/>
        <p:txBody>
          <a:bodyPr>
            <a:normAutofit/>
          </a:bodyPr>
          <a:lstStyle/>
          <a:p>
            <a:pPr fontAlgn="base">
              <a:buNone/>
            </a:pPr>
            <a:r>
              <a:rPr lang="en-US" dirty="0" smtClean="0"/>
              <a:t>	In recent years there has been a tendency to use a variety of management techniques for plant maintenance.</a:t>
            </a:r>
          </a:p>
          <a:p>
            <a:pPr fontAlgn="base">
              <a:buNone/>
            </a:pPr>
            <a:r>
              <a:rPr lang="en-US" b="1" dirty="0" smtClean="0"/>
              <a:t>These techniques have led to:</a:t>
            </a:r>
            <a:endParaRPr lang="en-US" dirty="0" smtClean="0"/>
          </a:p>
          <a:p>
            <a:pPr fontAlgn="base"/>
            <a:r>
              <a:rPr lang="en-US" dirty="0" smtClean="0"/>
              <a:t>(</a:t>
            </a:r>
            <a:r>
              <a:rPr lang="en-US" dirty="0" err="1" smtClean="0"/>
              <a:t>i</a:t>
            </a:r>
            <a:r>
              <a:rPr lang="en-US" dirty="0" smtClean="0"/>
              <a:t>) An increase in maintenance efficiency.</a:t>
            </a:r>
          </a:p>
          <a:p>
            <a:pPr fontAlgn="base"/>
            <a:r>
              <a:rPr lang="en-US" dirty="0" smtClean="0"/>
              <a:t>(ii) Reduced maintenance costs.</a:t>
            </a:r>
          </a:p>
          <a:p>
            <a:pPr fontAlgn="base"/>
            <a:r>
              <a:rPr lang="en-US" dirty="0" smtClean="0"/>
              <a:t>(iii) Improved services.</a:t>
            </a:r>
          </a:p>
          <a:p>
            <a:pPr fontAlgn="base">
              <a:buNone/>
            </a:pPr>
            <a:r>
              <a:rPr lang="en-US" b="1" dirty="0" smtClean="0"/>
              <a:t>(A) Use of Work study:</a:t>
            </a:r>
          </a:p>
          <a:p>
            <a:pPr fontAlgn="base"/>
            <a:r>
              <a:rPr lang="en-US" dirty="0" smtClean="0"/>
              <a:t>Work study can improve maintenance scheduling and eliminate a great deal of frustration and anxiety on the part of production supervision.</a:t>
            </a:r>
          </a:p>
          <a:p>
            <a:pPr>
              <a:buNone/>
            </a:pPr>
            <a:endParaRPr lang="en-US" dirty="0"/>
          </a:p>
        </p:txBody>
      </p:sp>
      <p:sp>
        <p:nvSpPr>
          <p:cNvPr id="4" name="Slide Number Placeholder 3"/>
          <p:cNvSpPr>
            <a:spLocks noGrp="1"/>
          </p:cNvSpPr>
          <p:nvPr>
            <p:ph type="sldNum" sz="quarter" idx="12"/>
          </p:nvPr>
        </p:nvSpPr>
        <p:spPr/>
        <p:txBody>
          <a:bodyPr/>
          <a:lstStyle/>
          <a:p>
            <a:fld id="{7C3E8C3F-1970-4A06-BE05-C83E6BE5ED6F}" type="slidenum">
              <a:rPr lang="en-US" smtClean="0"/>
              <a:pPr/>
              <a:t>81</a:t>
            </a:fld>
            <a:endParaRPr lang="en-US"/>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914400" y="627017"/>
            <a:ext cx="7772400" cy="5392783"/>
          </a:xfrm>
        </p:spPr>
        <p:txBody>
          <a:bodyPr>
            <a:normAutofit fontScale="92500" lnSpcReduction="10000"/>
          </a:bodyPr>
          <a:lstStyle/>
          <a:p>
            <a:pPr fontAlgn="base">
              <a:buNone/>
            </a:pPr>
            <a:r>
              <a:rPr lang="en-US" b="1" dirty="0" smtClean="0"/>
              <a:t>(B) Use of Network Planning Techniques:</a:t>
            </a:r>
          </a:p>
          <a:p>
            <a:pPr fontAlgn="base"/>
            <a:r>
              <a:rPr lang="en-US" dirty="0" smtClean="0"/>
              <a:t>(</a:t>
            </a:r>
            <a:r>
              <a:rPr lang="en-US" dirty="0" err="1" smtClean="0"/>
              <a:t>i</a:t>
            </a:r>
            <a:r>
              <a:rPr lang="en-US" dirty="0" smtClean="0"/>
              <a:t>) CPM has enabled some firms to cut their downtime by 20 to 30%.</a:t>
            </a:r>
          </a:p>
          <a:p>
            <a:pPr fontAlgn="base"/>
            <a:r>
              <a:rPr lang="en-US" dirty="0" smtClean="0"/>
              <a:t>(ii) Maintenance costs have been cut down.</a:t>
            </a:r>
          </a:p>
          <a:p>
            <a:pPr fontAlgn="base"/>
            <a:r>
              <a:rPr lang="en-US" dirty="0" smtClean="0"/>
              <a:t>(iii) Plant utilization has been raised.</a:t>
            </a:r>
          </a:p>
          <a:p>
            <a:pPr fontAlgn="base"/>
            <a:r>
              <a:rPr lang="en-US" dirty="0" smtClean="0"/>
              <a:t>(iv) CPM is very useful for planning and control of large maintenance projects.</a:t>
            </a:r>
          </a:p>
          <a:p>
            <a:pPr fontAlgn="base"/>
            <a:r>
              <a:rPr lang="en-US" dirty="0" smtClean="0"/>
              <a:t>(v) Dramatic reductions in time (about 70%) were experienced with the overhaul of generating plant by Central Electricity Generating Board in Great Britain, by using network planning techniques.</a:t>
            </a:r>
          </a:p>
          <a:p>
            <a:pPr fontAlgn="base"/>
            <a:r>
              <a:rPr lang="en-US" dirty="0" smtClean="0"/>
              <a:t>(vi) When applied to the maintenance and overhaul of a refinery, PERT reduced its shutdown time from 18 to 16 days and thus added 90,000 barrels to its production volume.</a:t>
            </a:r>
          </a:p>
          <a:p>
            <a:pPr>
              <a:buNone/>
            </a:pPr>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82</a:t>
            </a:fld>
            <a:endParaRPr lang="en-US"/>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fontAlgn="base">
              <a:buNone/>
            </a:pPr>
            <a:r>
              <a:rPr lang="en-US" b="1" dirty="0" smtClean="0"/>
              <a:t>(C) Use of Operations Research:</a:t>
            </a:r>
          </a:p>
          <a:p>
            <a:pPr fontAlgn="base"/>
            <a:r>
              <a:rPr lang="en-US" dirty="0" smtClean="0"/>
              <a:t>Operations Research handles maintenance problems such as the economic level of spare parts or when to replace an item, etc.</a:t>
            </a:r>
          </a:p>
          <a:p>
            <a:pPr fontAlgn="base">
              <a:buNone/>
            </a:pPr>
            <a:r>
              <a:rPr lang="en-US" b="1" dirty="0" smtClean="0"/>
              <a:t>(D) Use of Computers:</a:t>
            </a:r>
          </a:p>
          <a:p>
            <a:pPr fontAlgn="base"/>
            <a:r>
              <a:rPr lang="en-US" dirty="0" smtClean="0"/>
              <a:t>Computers when used for managing maintenance problems provide more efficient operation and control. Computers can prepare maintenance work orders giving accurate work order descriptions and job timing.</a:t>
            </a:r>
          </a:p>
          <a:p>
            <a:endParaRPr lang="en-US" dirty="0"/>
          </a:p>
        </p:txBody>
      </p:sp>
      <p:sp>
        <p:nvSpPr>
          <p:cNvPr id="2" name="Slide Number Placeholder 1"/>
          <p:cNvSpPr>
            <a:spLocks noGrp="1"/>
          </p:cNvSpPr>
          <p:nvPr>
            <p:ph type="sldNum" sz="quarter" idx="12"/>
          </p:nvPr>
        </p:nvSpPr>
        <p:spPr/>
        <p:txBody>
          <a:bodyPr/>
          <a:lstStyle/>
          <a:p>
            <a:fld id="{7C3E8C3F-1970-4A06-BE05-C83E6BE5ED6F}" type="slidenum">
              <a:rPr lang="en-US" smtClean="0"/>
              <a:pPr/>
              <a:t>83</a:t>
            </a:fld>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506895" y="586407"/>
            <a:ext cx="8517835" cy="5933662"/>
          </a:xfrm>
        </p:spPr>
        <p:txBody>
          <a:bodyPr>
            <a:noAutofit/>
          </a:bodyPr>
          <a:lstStyle/>
          <a:p>
            <a:pPr marL="514350" indent="-514350">
              <a:buFont typeface="+mj-lt"/>
              <a:buAutoNum type="arabicPeriod" startAt="4"/>
            </a:pPr>
            <a:r>
              <a:rPr lang="en-US" sz="2400" b="1" dirty="0"/>
              <a:t>Water for general use</a:t>
            </a:r>
            <a:r>
              <a:rPr lang="en-US" sz="2400" dirty="0"/>
              <a:t>: - the water required for the general purpose will be taken from local water supplies like rivers, lakes and seas. Because of this reason all the plants located on the banks of river.  </a:t>
            </a:r>
          </a:p>
          <a:p>
            <a:pPr marL="514350" indent="-514350">
              <a:buFont typeface="+mj-lt"/>
              <a:buAutoNum type="arabicPeriod" startAt="4"/>
            </a:pPr>
            <a:r>
              <a:rPr lang="en-US" sz="2400" b="1" dirty="0"/>
              <a:t>Dematerialized water</a:t>
            </a:r>
            <a:r>
              <a:rPr lang="en-US" sz="2400" dirty="0"/>
              <a:t>: - dematerialized water, from which all the minerals have been removed by ion-exchange is used where pure water is needed for the process use, in boiler feed water. </a:t>
            </a:r>
          </a:p>
          <a:p>
            <a:pPr marL="514350" indent="-514350">
              <a:buFont typeface="+mj-lt"/>
              <a:buAutoNum type="arabicPeriod" startAt="4"/>
            </a:pPr>
            <a:r>
              <a:rPr lang="en-US" sz="2400" b="1" dirty="0"/>
              <a:t>Refrigeration:</a:t>
            </a:r>
            <a:r>
              <a:rPr lang="en-US" sz="2400" dirty="0"/>
              <a:t> - refrigeration is needed for the processes, which require temperatures below that are provided by the cooling water. </a:t>
            </a:r>
          </a:p>
          <a:p>
            <a:pPr marL="514350" indent="-514350">
              <a:buFont typeface="+mj-lt"/>
              <a:buAutoNum type="arabicPeriod" startAt="4"/>
            </a:pPr>
            <a:r>
              <a:rPr lang="en-US" sz="2400" dirty="0"/>
              <a:t> </a:t>
            </a:r>
            <a:r>
              <a:rPr lang="en-US" sz="2400" b="1" dirty="0"/>
              <a:t>Inert-gas supplies- Compressed air: </a:t>
            </a:r>
            <a:r>
              <a:rPr lang="en-US" sz="2400" dirty="0"/>
              <a:t>- in an ethylene oxide plant compressed air is one of the raw materials. It is also needed for pneumatic controllers etc.  </a:t>
            </a:r>
          </a:p>
          <a:p>
            <a:pPr marL="514350" indent="-514350">
              <a:buFont typeface="+mj-lt"/>
              <a:buAutoNum type="arabicPeriod" startAt="4"/>
            </a:pPr>
            <a:r>
              <a:rPr lang="en-US" sz="2400" b="1" dirty="0"/>
              <a:t>Effluent disposal facilities: </a:t>
            </a:r>
            <a:r>
              <a:rPr lang="en-US" sz="2400" dirty="0"/>
              <a:t>- facilities must be provided for the effective disposal of the effluent without any public nuisance.</a:t>
            </a:r>
          </a:p>
        </p:txBody>
      </p:sp>
      <p:sp>
        <p:nvSpPr>
          <p:cNvPr id="2" name="Slide Number Placeholder 1"/>
          <p:cNvSpPr>
            <a:spLocks noGrp="1"/>
          </p:cNvSpPr>
          <p:nvPr>
            <p:ph type="sldNum" sz="quarter" idx="12"/>
          </p:nvPr>
        </p:nvSpPr>
        <p:spPr/>
        <p:txBody>
          <a:bodyPr/>
          <a:lstStyle/>
          <a:p>
            <a:fld id="{7C3E8C3F-1970-4A06-BE05-C83E6BE5ED6F}" type="slidenum">
              <a:rPr lang="en-US" smtClean="0"/>
              <a:pPr/>
              <a:t>9</a:t>
            </a:fld>
            <a:endParaRPr lang="en-US"/>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C74C4DD221EDA438376FFDC031DE0A1" ma:contentTypeVersion="2" ma:contentTypeDescription="Create a new document." ma:contentTypeScope="" ma:versionID="6e025ece5c41e278d3e84cd5278901ba">
  <xsd:schema xmlns:xsd="http://www.w3.org/2001/XMLSchema" xmlns:xs="http://www.w3.org/2001/XMLSchema" xmlns:p="http://schemas.microsoft.com/office/2006/metadata/properties" xmlns:ns2="35996ddf-dce6-4d06-abca-840a056d5d71" targetNamespace="http://schemas.microsoft.com/office/2006/metadata/properties" ma:root="true" ma:fieldsID="df98d83ca5c6b62e54bfdbc063c1b613" ns2:_="">
    <xsd:import namespace="35996ddf-dce6-4d06-abca-840a056d5d71"/>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996ddf-dce6-4d06-abca-840a056d5d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5BC7F60-7603-49DC-90E6-0D0EE9AF5C3B}"/>
</file>

<file path=customXml/itemProps2.xml><?xml version="1.0" encoding="utf-8"?>
<ds:datastoreItem xmlns:ds="http://schemas.openxmlformats.org/officeDocument/2006/customXml" ds:itemID="{5A695B6F-93DA-4E65-8C0A-4685C15AF697}"/>
</file>

<file path=customXml/itemProps3.xml><?xml version="1.0" encoding="utf-8"?>
<ds:datastoreItem xmlns:ds="http://schemas.openxmlformats.org/officeDocument/2006/customXml" ds:itemID="{C675BCB0-5AE4-478D-86D9-D15D5111B16A}"/>
</file>

<file path=docProps/app.xml><?xml version="1.0" encoding="utf-8"?>
<Properties xmlns="http://schemas.openxmlformats.org/officeDocument/2006/extended-properties" xmlns:vt="http://schemas.openxmlformats.org/officeDocument/2006/docPropsVTypes">
  <Template>Equity</Template>
  <TotalTime>2329</TotalTime>
  <Words>5356</Words>
  <Application>Microsoft Office PowerPoint</Application>
  <PresentationFormat>On-screen Show (4:3)</PresentationFormat>
  <Paragraphs>552</Paragraphs>
  <Slides>83</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83</vt:i4>
      </vt:variant>
    </vt:vector>
  </HeadingPairs>
  <TitlesOfParts>
    <vt:vector size="92" baseType="lpstr">
      <vt:lpstr>Arial</vt:lpstr>
      <vt:lpstr>Calibri</vt:lpstr>
      <vt:lpstr>Franklin Gothic Book</vt:lpstr>
      <vt:lpstr>Nazanin</vt:lpstr>
      <vt:lpstr>Perpetua</vt:lpstr>
      <vt:lpstr>Times New Roman</vt:lpstr>
      <vt:lpstr>Wingdings</vt:lpstr>
      <vt:lpstr>Wingdings 2</vt:lpstr>
      <vt:lpstr>Equity</vt:lpstr>
      <vt:lpstr>Unit 4</vt:lpstr>
      <vt:lpstr>PLANT LOCATION</vt:lpstr>
      <vt:lpstr>Choosing location and layout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PLANT LAYOUT</vt:lpstr>
      <vt:lpstr>Factors for Selection of layout</vt:lpstr>
      <vt:lpstr>TYPES OF LAYOUT </vt:lpstr>
      <vt:lpstr>Process layout</vt:lpstr>
      <vt:lpstr>Advantages of process layout</vt:lpstr>
      <vt:lpstr>Limitations of Process layout</vt:lpstr>
      <vt:lpstr>Product layout</vt:lpstr>
      <vt:lpstr>Advantages of Product layout</vt:lpstr>
      <vt:lpstr>Limitations</vt:lpstr>
      <vt:lpstr>Fixed position layout</vt:lpstr>
      <vt:lpstr>Advantages &amp; Disadvantages </vt:lpstr>
      <vt:lpstr>Flexible Manufacturing System (FMS)</vt:lpstr>
      <vt:lpstr>Flexible Manufacturing System (FMS)</vt:lpstr>
      <vt:lpstr>Advantages</vt:lpstr>
      <vt:lpstr>Disadvantages</vt:lpstr>
      <vt:lpstr>Cellular Manufacturing (CM ) Layout </vt:lpstr>
      <vt:lpstr>PowerPoint Presentation</vt:lpstr>
      <vt:lpstr>CM Layout</vt:lpstr>
      <vt:lpstr>Combined layout </vt:lpstr>
      <vt:lpstr>Production Management</vt:lpstr>
      <vt:lpstr>PowerPoint Presentation</vt:lpstr>
      <vt:lpstr>Definition</vt:lpstr>
      <vt:lpstr>PowerPoint Presentation</vt:lpstr>
      <vt:lpstr>PowerPoint Presentation</vt:lpstr>
      <vt:lpstr>PowerPoint Presentation</vt:lpstr>
      <vt:lpstr>PowerPoint Presentation</vt:lpstr>
      <vt:lpstr>PowerPoint Presentation</vt:lpstr>
      <vt:lpstr>What is Marketing?</vt:lpstr>
      <vt:lpstr>The Goal of Marketing is: </vt:lpstr>
      <vt:lpstr>Marketing Function</vt:lpstr>
      <vt:lpstr>Marketing Defined </vt:lpstr>
      <vt:lpstr>PowerPoint Presentation</vt:lpstr>
      <vt:lpstr>Needs, Wants, and Demands </vt:lpstr>
      <vt:lpstr>Products and Services </vt:lpstr>
      <vt:lpstr>Values, Satisfaction, and Quality </vt:lpstr>
      <vt:lpstr>Exchange, Transactions, and Relationships </vt:lpstr>
      <vt:lpstr>Markets </vt:lpstr>
      <vt:lpstr>PowerPoint Presentation</vt:lpstr>
      <vt:lpstr>Marketing Management</vt:lpstr>
      <vt:lpstr>Marketing Management Involves: </vt:lpstr>
      <vt:lpstr>MARKETING MANAGEMENT PHILOSOPHIES </vt:lpstr>
      <vt:lpstr>Production Concept </vt:lpstr>
      <vt:lpstr>Product Concept</vt:lpstr>
      <vt:lpstr>Selling Concept </vt:lpstr>
      <vt:lpstr>Marketing Concept </vt:lpstr>
      <vt:lpstr>Societal Marketing Concept </vt:lpstr>
      <vt:lpstr>PowerPoint Presentation</vt:lpstr>
      <vt:lpstr>Three Considerations Underlying The Societal Marketing</vt:lpstr>
      <vt:lpstr>MARKETING CHALLENGES INTO THE NEW CENTURY </vt:lpstr>
      <vt:lpstr>THE NEW MARKETING LANDSCAPE </vt:lpstr>
      <vt:lpstr>Selection of production Techniques, plant utilization and maintenance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Some Recent Developments in Plant Maintenance: </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welcome</dc:creator>
  <cp:lastModifiedBy>welcome</cp:lastModifiedBy>
  <cp:revision>89</cp:revision>
  <dcterms:created xsi:type="dcterms:W3CDTF">2019-02-11T03:54:52Z</dcterms:created>
  <dcterms:modified xsi:type="dcterms:W3CDTF">2019-03-13T04:23:51Z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0x010100FC74C4DD221EDA438376FFDC031DE0A1</vt:lpwstr>
  </property>
</Properties>
</file>

<file path=docProps/thumbnail.jpeg>
</file>